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98" r:id="rId2"/>
    <p:sldId id="31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9" r:id="rId12"/>
    <p:sldId id="307" r:id="rId13"/>
    <p:sldId id="310" r:id="rId14"/>
    <p:sldId id="311" r:id="rId15"/>
    <p:sldId id="308" r:id="rId16"/>
    <p:sldId id="312" r:id="rId17"/>
    <p:sldId id="313" r:id="rId18"/>
    <p:sldId id="314" r:id="rId19"/>
    <p:sldId id="317" r:id="rId20"/>
    <p:sldId id="316" r:id="rId21"/>
    <p:sldId id="319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EF0701"/>
    <a:srgbClr val="FF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37145-4CF4-47DB-B2B9-5297061E16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EB226-3B54-434B-B1E8-69180BD63ED3}">
      <dgm:prSet phldrT="[Text]" custT="1"/>
      <dgm:spPr/>
      <dgm:t>
        <a:bodyPr/>
        <a:lstStyle/>
        <a:p>
          <a:r>
            <a:rPr lang="en-US" sz="1600" dirty="0" smtClean="0"/>
            <a:t>Responsive Action</a:t>
          </a:r>
          <a:endParaRPr lang="en-US" sz="1600" dirty="0"/>
        </a:p>
      </dgm:t>
    </dgm:pt>
    <dgm:pt modelId="{1DB1CEE7-0729-4315-B547-72EE887630D1}" type="parTrans" cxnId="{619932EF-2560-45D3-BBE2-FBB350DD867C}">
      <dgm:prSet/>
      <dgm:spPr/>
      <dgm:t>
        <a:bodyPr/>
        <a:lstStyle/>
        <a:p>
          <a:endParaRPr lang="en-US"/>
        </a:p>
      </dgm:t>
    </dgm:pt>
    <dgm:pt modelId="{5301CDA5-7B8E-49E4-AE6F-4CF231F91701}" type="sibTrans" cxnId="{619932EF-2560-45D3-BBE2-FBB350DD867C}">
      <dgm:prSet/>
      <dgm:spPr/>
      <dgm:t>
        <a:bodyPr/>
        <a:lstStyle/>
        <a:p>
          <a:endParaRPr lang="en-US"/>
        </a:p>
      </dgm:t>
    </dgm:pt>
    <dgm:pt modelId="{F01A5059-4FEC-4386-9D3A-2B4540285E2E}">
      <dgm:prSet phldrT="[Text]" custT="1"/>
      <dgm:spPr/>
      <dgm:t>
        <a:bodyPr/>
        <a:lstStyle/>
        <a:p>
          <a:r>
            <a:rPr lang="en-US" sz="1600" dirty="0" smtClean="0"/>
            <a:t>Creative Solutions</a:t>
          </a:r>
          <a:endParaRPr lang="en-US" sz="1600" dirty="0"/>
        </a:p>
      </dgm:t>
    </dgm:pt>
    <dgm:pt modelId="{8E18BFC5-0586-4B61-8A5F-6D9E4CCFADCE}" type="parTrans" cxnId="{4C00367D-CAD5-4DEE-8F1A-EF564D0DFCA4}">
      <dgm:prSet/>
      <dgm:spPr/>
      <dgm:t>
        <a:bodyPr/>
        <a:lstStyle/>
        <a:p>
          <a:endParaRPr lang="en-US"/>
        </a:p>
      </dgm:t>
    </dgm:pt>
    <dgm:pt modelId="{C9B8F6C6-D701-4260-8AFE-BB7FBD377A59}" type="sibTrans" cxnId="{4C00367D-CAD5-4DEE-8F1A-EF564D0DFCA4}">
      <dgm:prSet/>
      <dgm:spPr/>
      <dgm:t>
        <a:bodyPr/>
        <a:lstStyle/>
        <a:p>
          <a:endParaRPr lang="en-US"/>
        </a:p>
      </dgm:t>
    </dgm:pt>
    <dgm:pt modelId="{5F5C1302-091D-498B-9BD6-483A1B310D23}">
      <dgm:prSet phldrT="[Text]" custT="1"/>
      <dgm:spPr/>
      <dgm:t>
        <a:bodyPr/>
        <a:lstStyle/>
        <a:p>
          <a:r>
            <a:rPr lang="en-US" sz="1600" dirty="0" smtClean="0"/>
            <a:t>Willingness to Take Risks</a:t>
          </a:r>
          <a:endParaRPr lang="en-US" sz="1600" dirty="0"/>
        </a:p>
      </dgm:t>
    </dgm:pt>
    <dgm:pt modelId="{F18793EA-3D73-4B3D-862C-5B6F80FC536D}" type="parTrans" cxnId="{6EDB86C9-4D2D-45AA-A072-FCAA2C9D4D0C}">
      <dgm:prSet/>
      <dgm:spPr/>
      <dgm:t>
        <a:bodyPr/>
        <a:lstStyle/>
        <a:p>
          <a:endParaRPr lang="en-US"/>
        </a:p>
      </dgm:t>
    </dgm:pt>
    <dgm:pt modelId="{2D71148F-7E6E-4489-AD89-7978C6BB7376}" type="sibTrans" cxnId="{6EDB86C9-4D2D-45AA-A072-FCAA2C9D4D0C}">
      <dgm:prSet/>
      <dgm:spPr/>
      <dgm:t>
        <a:bodyPr/>
        <a:lstStyle/>
        <a:p>
          <a:endParaRPr lang="en-US"/>
        </a:p>
      </dgm:t>
    </dgm:pt>
    <dgm:pt modelId="{0F36C2CD-C0F9-4C47-98AB-D4EBE93C1408}">
      <dgm:prSet phldrT="[Text]" custT="1"/>
      <dgm:spPr/>
      <dgm:t>
        <a:bodyPr/>
        <a:lstStyle/>
        <a:p>
          <a:r>
            <a:rPr lang="en-US" sz="1600" dirty="0" smtClean="0"/>
            <a:t>Understanding Client Needs</a:t>
          </a:r>
          <a:endParaRPr lang="en-US" sz="1600" dirty="0"/>
        </a:p>
      </dgm:t>
    </dgm:pt>
    <dgm:pt modelId="{2398845F-5C00-49C6-B82F-D483F67D51A1}" type="parTrans" cxnId="{9974C549-2D95-404D-85FB-27E2C18B08C8}">
      <dgm:prSet/>
      <dgm:spPr/>
      <dgm:t>
        <a:bodyPr/>
        <a:lstStyle/>
        <a:p>
          <a:endParaRPr lang="en-US"/>
        </a:p>
      </dgm:t>
    </dgm:pt>
    <dgm:pt modelId="{69ACEE69-F454-4401-8797-53D67F272077}" type="sibTrans" cxnId="{9974C549-2D95-404D-85FB-27E2C18B08C8}">
      <dgm:prSet/>
      <dgm:spPr/>
      <dgm:t>
        <a:bodyPr/>
        <a:lstStyle/>
        <a:p>
          <a:endParaRPr lang="en-US"/>
        </a:p>
      </dgm:t>
    </dgm:pt>
    <dgm:pt modelId="{2165FEEB-F265-4810-8C59-BCB05CE6E041}" type="pres">
      <dgm:prSet presAssocID="{BBB37145-4CF4-47DB-B2B9-5297061E16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0186EB-FC9E-4579-A615-CE0B6C42788E}" type="pres">
      <dgm:prSet presAssocID="{4F8EB226-3B54-434B-B1E8-69180BD63ED3}" presName="linNode" presStyleCnt="0"/>
      <dgm:spPr/>
    </dgm:pt>
    <dgm:pt modelId="{2AE08595-48CF-473B-925A-6610724B7AF4}" type="pres">
      <dgm:prSet presAssocID="{4F8EB226-3B54-434B-B1E8-69180BD63ED3}" presName="parentShp" presStyleLbl="node1" presStyleIdx="0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4746-34BA-44B0-8FA1-58474A92AA83}" type="pres">
      <dgm:prSet presAssocID="{4F8EB226-3B54-434B-B1E8-69180BD63ED3}" presName="childShp" presStyleLbl="bgAccFollowNode1" presStyleIdx="0" presStyleCnt="4" custScaleX="56863">
        <dgm:presLayoutVars>
          <dgm:bulletEnabled val="1"/>
        </dgm:presLayoutVars>
      </dgm:prSet>
      <dgm:spPr/>
    </dgm:pt>
    <dgm:pt modelId="{3496961A-8F2C-4C2B-89F6-05412708DD3F}" type="pres">
      <dgm:prSet presAssocID="{5301CDA5-7B8E-49E4-AE6F-4CF231F91701}" presName="spacing" presStyleCnt="0"/>
      <dgm:spPr/>
    </dgm:pt>
    <dgm:pt modelId="{43300F4B-5607-453E-9B10-630A9B55E7D9}" type="pres">
      <dgm:prSet presAssocID="{0F36C2CD-C0F9-4C47-98AB-D4EBE93C1408}" presName="linNode" presStyleCnt="0"/>
      <dgm:spPr/>
    </dgm:pt>
    <dgm:pt modelId="{83A02D96-7826-4371-B92C-47C9329A26E1}" type="pres">
      <dgm:prSet presAssocID="{0F36C2CD-C0F9-4C47-98AB-D4EBE93C1408}" presName="parentShp" presStyleLbl="node1" presStyleIdx="1" presStyleCnt="4" custScaleX="17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43BB-2FF4-44A7-BE34-D4D85696B09F}" type="pres">
      <dgm:prSet presAssocID="{0F36C2CD-C0F9-4C47-98AB-D4EBE93C1408}" presName="childShp" presStyleLbl="bgAccFollowNode1" presStyleIdx="1" presStyleCnt="4" custScaleX="40253">
        <dgm:presLayoutVars>
          <dgm:bulletEnabled val="1"/>
        </dgm:presLayoutVars>
      </dgm:prSet>
      <dgm:spPr/>
    </dgm:pt>
    <dgm:pt modelId="{22CEB859-2DB5-4418-95E5-BA0F80268457}" type="pres">
      <dgm:prSet presAssocID="{69ACEE69-F454-4401-8797-53D67F272077}" presName="spacing" presStyleCnt="0"/>
      <dgm:spPr/>
    </dgm:pt>
    <dgm:pt modelId="{81DEF4D9-CCA5-4CED-B789-4E6698533415}" type="pres">
      <dgm:prSet presAssocID="{5F5C1302-091D-498B-9BD6-483A1B310D23}" presName="linNode" presStyleCnt="0"/>
      <dgm:spPr/>
    </dgm:pt>
    <dgm:pt modelId="{721C85D5-241F-4756-BA69-1BC499F37CE6}" type="pres">
      <dgm:prSet presAssocID="{5F5C1302-091D-498B-9BD6-483A1B310D23}" presName="parentShp" presStyleLbl="node1" presStyleIdx="2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D0EC-9799-4242-BB4F-404E3D624ABC}" type="pres">
      <dgm:prSet presAssocID="{5F5C1302-091D-498B-9BD6-483A1B310D23}" presName="childShp" presStyleLbl="bgAccFollowNode1" presStyleIdx="2" presStyleCnt="4" custScaleX="56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4C9B-A1D2-4BE8-9936-85CDFE904515}" type="pres">
      <dgm:prSet presAssocID="{2D71148F-7E6E-4489-AD89-7978C6BB7376}" presName="spacing" presStyleCnt="0"/>
      <dgm:spPr/>
    </dgm:pt>
    <dgm:pt modelId="{6EFFEE62-690B-4E93-B246-4F97EC8184B3}" type="pres">
      <dgm:prSet presAssocID="{F01A5059-4FEC-4386-9D3A-2B4540285E2E}" presName="linNode" presStyleCnt="0"/>
      <dgm:spPr/>
    </dgm:pt>
    <dgm:pt modelId="{2729E8F8-D7EE-4FF2-B4D7-8DBC8893B1D3}" type="pres">
      <dgm:prSet presAssocID="{F01A5059-4FEC-4386-9D3A-2B4540285E2E}" presName="parentShp" presStyleLbl="node1" presStyleIdx="3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8D574-CC07-4AD8-8711-2126F33F0394}" type="pres">
      <dgm:prSet presAssocID="{F01A5059-4FEC-4386-9D3A-2B4540285E2E}" presName="childShp" presStyleLbl="bgAccFollowNode1" presStyleIdx="3" presStyleCnt="4" custScaleX="56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7A6BF-BB1D-4044-B9C6-629DF5889ED2}" type="presOf" srcId="{BBB37145-4CF4-47DB-B2B9-5297061E1615}" destId="{2165FEEB-F265-4810-8C59-BCB05CE6E041}" srcOrd="0" destOrd="0" presId="urn:microsoft.com/office/officeart/2005/8/layout/vList6"/>
    <dgm:cxn modelId="{6EDB86C9-4D2D-45AA-A072-FCAA2C9D4D0C}" srcId="{BBB37145-4CF4-47DB-B2B9-5297061E1615}" destId="{5F5C1302-091D-498B-9BD6-483A1B310D23}" srcOrd="2" destOrd="0" parTransId="{F18793EA-3D73-4B3D-862C-5B6F80FC536D}" sibTransId="{2D71148F-7E6E-4489-AD89-7978C6BB7376}"/>
    <dgm:cxn modelId="{7EEF7EBF-8586-437D-87D8-269DC8C4D3DD}" type="presOf" srcId="{0F36C2CD-C0F9-4C47-98AB-D4EBE93C1408}" destId="{83A02D96-7826-4371-B92C-47C9329A26E1}" srcOrd="0" destOrd="0" presId="urn:microsoft.com/office/officeart/2005/8/layout/vList6"/>
    <dgm:cxn modelId="{3B2045DD-C767-41E9-A5A6-499022B31A0D}" type="presOf" srcId="{5F5C1302-091D-498B-9BD6-483A1B310D23}" destId="{721C85D5-241F-4756-BA69-1BC499F37CE6}" srcOrd="0" destOrd="0" presId="urn:microsoft.com/office/officeart/2005/8/layout/vList6"/>
    <dgm:cxn modelId="{546BB189-B8A7-4A16-9F8D-227685728441}" type="presOf" srcId="{4F8EB226-3B54-434B-B1E8-69180BD63ED3}" destId="{2AE08595-48CF-473B-925A-6610724B7AF4}" srcOrd="0" destOrd="0" presId="urn:microsoft.com/office/officeart/2005/8/layout/vList6"/>
    <dgm:cxn modelId="{619932EF-2560-45D3-BBE2-FBB350DD867C}" srcId="{BBB37145-4CF4-47DB-B2B9-5297061E1615}" destId="{4F8EB226-3B54-434B-B1E8-69180BD63ED3}" srcOrd="0" destOrd="0" parTransId="{1DB1CEE7-0729-4315-B547-72EE887630D1}" sibTransId="{5301CDA5-7B8E-49E4-AE6F-4CF231F91701}"/>
    <dgm:cxn modelId="{4C00367D-CAD5-4DEE-8F1A-EF564D0DFCA4}" srcId="{BBB37145-4CF4-47DB-B2B9-5297061E1615}" destId="{F01A5059-4FEC-4386-9D3A-2B4540285E2E}" srcOrd="3" destOrd="0" parTransId="{8E18BFC5-0586-4B61-8A5F-6D9E4CCFADCE}" sibTransId="{C9B8F6C6-D701-4260-8AFE-BB7FBD377A59}"/>
    <dgm:cxn modelId="{EB94FAC2-1D30-40C0-A5C8-25715BF543AF}" type="presOf" srcId="{F01A5059-4FEC-4386-9D3A-2B4540285E2E}" destId="{2729E8F8-D7EE-4FF2-B4D7-8DBC8893B1D3}" srcOrd="0" destOrd="0" presId="urn:microsoft.com/office/officeart/2005/8/layout/vList6"/>
    <dgm:cxn modelId="{9974C549-2D95-404D-85FB-27E2C18B08C8}" srcId="{BBB37145-4CF4-47DB-B2B9-5297061E1615}" destId="{0F36C2CD-C0F9-4C47-98AB-D4EBE93C1408}" srcOrd="1" destOrd="0" parTransId="{2398845F-5C00-49C6-B82F-D483F67D51A1}" sibTransId="{69ACEE69-F454-4401-8797-53D67F272077}"/>
    <dgm:cxn modelId="{A542073F-DD26-4DFE-B2F8-1EECF0B02EDD}" type="presParOf" srcId="{2165FEEB-F265-4810-8C59-BCB05CE6E041}" destId="{DC0186EB-FC9E-4579-A615-CE0B6C42788E}" srcOrd="0" destOrd="0" presId="urn:microsoft.com/office/officeart/2005/8/layout/vList6"/>
    <dgm:cxn modelId="{6591CF55-6646-45CE-90EA-8785874DCA32}" type="presParOf" srcId="{DC0186EB-FC9E-4579-A615-CE0B6C42788E}" destId="{2AE08595-48CF-473B-925A-6610724B7AF4}" srcOrd="0" destOrd="0" presId="urn:microsoft.com/office/officeart/2005/8/layout/vList6"/>
    <dgm:cxn modelId="{97697723-668E-43A3-86AC-18BD2A3F5D34}" type="presParOf" srcId="{DC0186EB-FC9E-4579-A615-CE0B6C42788E}" destId="{87814746-34BA-44B0-8FA1-58474A92AA83}" srcOrd="1" destOrd="0" presId="urn:microsoft.com/office/officeart/2005/8/layout/vList6"/>
    <dgm:cxn modelId="{B43DB66A-BDE8-4134-8DAE-354177273DF7}" type="presParOf" srcId="{2165FEEB-F265-4810-8C59-BCB05CE6E041}" destId="{3496961A-8F2C-4C2B-89F6-05412708DD3F}" srcOrd="1" destOrd="0" presId="urn:microsoft.com/office/officeart/2005/8/layout/vList6"/>
    <dgm:cxn modelId="{E5AECE64-3DCA-4D04-9B06-4614AF39B62A}" type="presParOf" srcId="{2165FEEB-F265-4810-8C59-BCB05CE6E041}" destId="{43300F4B-5607-453E-9B10-630A9B55E7D9}" srcOrd="2" destOrd="0" presId="urn:microsoft.com/office/officeart/2005/8/layout/vList6"/>
    <dgm:cxn modelId="{F4DB23EE-F01F-422F-BDE3-7E164E90D82A}" type="presParOf" srcId="{43300F4B-5607-453E-9B10-630A9B55E7D9}" destId="{83A02D96-7826-4371-B92C-47C9329A26E1}" srcOrd="0" destOrd="0" presId="urn:microsoft.com/office/officeart/2005/8/layout/vList6"/>
    <dgm:cxn modelId="{2975C8DB-5FD9-4EB1-B10B-5D63AEF0FEAB}" type="presParOf" srcId="{43300F4B-5607-453E-9B10-630A9B55E7D9}" destId="{A3D643BB-2FF4-44A7-BE34-D4D85696B09F}" srcOrd="1" destOrd="0" presId="urn:microsoft.com/office/officeart/2005/8/layout/vList6"/>
    <dgm:cxn modelId="{1FB33B23-BC80-4FBD-87B7-50397CC9BD94}" type="presParOf" srcId="{2165FEEB-F265-4810-8C59-BCB05CE6E041}" destId="{22CEB859-2DB5-4418-95E5-BA0F80268457}" srcOrd="3" destOrd="0" presId="urn:microsoft.com/office/officeart/2005/8/layout/vList6"/>
    <dgm:cxn modelId="{6CDACA3D-EBBB-4D90-855A-5DFC57BB3F84}" type="presParOf" srcId="{2165FEEB-F265-4810-8C59-BCB05CE6E041}" destId="{81DEF4D9-CCA5-4CED-B789-4E6698533415}" srcOrd="4" destOrd="0" presId="urn:microsoft.com/office/officeart/2005/8/layout/vList6"/>
    <dgm:cxn modelId="{714A9A6D-7B2F-4041-905D-93D48ED20045}" type="presParOf" srcId="{81DEF4D9-CCA5-4CED-B789-4E6698533415}" destId="{721C85D5-241F-4756-BA69-1BC499F37CE6}" srcOrd="0" destOrd="0" presId="urn:microsoft.com/office/officeart/2005/8/layout/vList6"/>
    <dgm:cxn modelId="{ED127625-D755-4343-9B40-A3AD8AEFF3B5}" type="presParOf" srcId="{81DEF4D9-CCA5-4CED-B789-4E6698533415}" destId="{B9A1D0EC-9799-4242-BB4F-404E3D624ABC}" srcOrd="1" destOrd="0" presId="urn:microsoft.com/office/officeart/2005/8/layout/vList6"/>
    <dgm:cxn modelId="{25224C0A-2B8B-4420-A969-59CC1C563813}" type="presParOf" srcId="{2165FEEB-F265-4810-8C59-BCB05CE6E041}" destId="{72B34C9B-A1D2-4BE8-9936-85CDFE904515}" srcOrd="5" destOrd="0" presId="urn:microsoft.com/office/officeart/2005/8/layout/vList6"/>
    <dgm:cxn modelId="{19371040-99CF-4A84-A8DA-7F4AD4686831}" type="presParOf" srcId="{2165FEEB-F265-4810-8C59-BCB05CE6E041}" destId="{6EFFEE62-690B-4E93-B246-4F97EC8184B3}" srcOrd="6" destOrd="0" presId="urn:microsoft.com/office/officeart/2005/8/layout/vList6"/>
    <dgm:cxn modelId="{F23F209B-2671-471F-9F05-D6F4953DDEB4}" type="presParOf" srcId="{6EFFEE62-690B-4E93-B246-4F97EC8184B3}" destId="{2729E8F8-D7EE-4FF2-B4D7-8DBC8893B1D3}" srcOrd="0" destOrd="0" presId="urn:microsoft.com/office/officeart/2005/8/layout/vList6"/>
    <dgm:cxn modelId="{59C0A3E1-50F6-4BB7-A382-DD7CB06853B4}" type="presParOf" srcId="{6EFFEE62-690B-4E93-B246-4F97EC8184B3}" destId="{0928D574-CC07-4AD8-8711-2126F33F03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E941C-B3A7-498B-AC22-81B92EA3F27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91C6E-5586-485B-896B-B43BED70AE3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Follow-On Work</a:t>
          </a:r>
          <a:endParaRPr lang="en-US" sz="1600" dirty="0"/>
        </a:p>
      </dgm:t>
    </dgm:pt>
    <dgm:pt modelId="{AFD1FA9D-F4F0-49DB-A565-334D8A9DFDC2}" type="parTrans" cxnId="{C2355A76-6017-4904-B178-29A23228B977}">
      <dgm:prSet/>
      <dgm:spPr/>
      <dgm:t>
        <a:bodyPr/>
        <a:lstStyle/>
        <a:p>
          <a:endParaRPr lang="en-US"/>
        </a:p>
      </dgm:t>
    </dgm:pt>
    <dgm:pt modelId="{C386CCDA-936A-4A1C-93A5-9FC7F229BD0A}" type="sibTrans" cxnId="{C2355A76-6017-4904-B178-29A23228B977}">
      <dgm:prSet/>
      <dgm:spPr/>
      <dgm:t>
        <a:bodyPr/>
        <a:lstStyle/>
        <a:p>
          <a:endParaRPr lang="en-US"/>
        </a:p>
      </dgm:t>
    </dgm:pt>
    <dgm:pt modelId="{65676BBE-C4DA-442E-A410-8782E24B120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Sole-source Projects</a:t>
          </a:r>
          <a:endParaRPr lang="en-US" sz="1600" dirty="0"/>
        </a:p>
      </dgm:t>
    </dgm:pt>
    <dgm:pt modelId="{6BA7290F-4F3B-429C-9F8C-EBBD4B5DA89E}" type="parTrans" cxnId="{8269793B-91DD-4647-9CCD-97DC32296A98}">
      <dgm:prSet/>
      <dgm:spPr/>
      <dgm:t>
        <a:bodyPr/>
        <a:lstStyle/>
        <a:p>
          <a:endParaRPr lang="en-US"/>
        </a:p>
      </dgm:t>
    </dgm:pt>
    <dgm:pt modelId="{454C04B9-2012-4DDF-B026-E98E6A10936B}" type="sibTrans" cxnId="{8269793B-91DD-4647-9CCD-97DC32296A98}">
      <dgm:prSet/>
      <dgm:spPr/>
      <dgm:t>
        <a:bodyPr/>
        <a:lstStyle/>
        <a:p>
          <a:endParaRPr lang="en-US"/>
        </a:p>
      </dgm:t>
    </dgm:pt>
    <dgm:pt modelId="{618011C2-DF34-4C50-AA9B-6761CAD2250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Influences Competitive Procurements</a:t>
          </a:r>
          <a:endParaRPr lang="en-US" sz="1600" dirty="0"/>
        </a:p>
      </dgm:t>
    </dgm:pt>
    <dgm:pt modelId="{A918287C-A1A8-4658-A4BD-B855140089F8}" type="parTrans" cxnId="{A708C6C3-D5BC-4D65-BE3D-D964AEE890EA}">
      <dgm:prSet/>
      <dgm:spPr/>
      <dgm:t>
        <a:bodyPr/>
        <a:lstStyle/>
        <a:p>
          <a:endParaRPr lang="en-US"/>
        </a:p>
      </dgm:t>
    </dgm:pt>
    <dgm:pt modelId="{0F66B725-6CF2-4829-9B68-7A527AE90F1D}" type="sibTrans" cxnId="{A708C6C3-D5BC-4D65-BE3D-D964AEE890EA}">
      <dgm:prSet/>
      <dgm:spPr/>
      <dgm:t>
        <a:bodyPr/>
        <a:lstStyle/>
        <a:p>
          <a:endParaRPr lang="en-US"/>
        </a:p>
      </dgm:t>
    </dgm:pt>
    <dgm:pt modelId="{680C7F37-234C-4D42-983A-54959DC717E4}" type="pres">
      <dgm:prSet presAssocID="{D64E941C-B3A7-498B-AC22-81B92EA3F2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7485F1-6D1F-479B-8F97-18E438063378}" type="pres">
      <dgm:prSet presAssocID="{64791C6E-5586-485B-896B-B43BED70AE3E}" presName="linNode" presStyleCnt="0"/>
      <dgm:spPr/>
    </dgm:pt>
    <dgm:pt modelId="{924736EF-DEEE-43B9-9654-43B1667941E7}" type="pres">
      <dgm:prSet presAssocID="{64791C6E-5586-485B-896B-B43BED70AE3E}" presName="parentShp" presStyleLbl="node1" presStyleIdx="0" presStyleCnt="3" custScaleX="194872" custLinFactX="641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A91F9-5763-4063-A153-042ABDAF6EB2}" type="pres">
      <dgm:prSet presAssocID="{64791C6E-5586-485B-896B-B43BED70AE3E}" presName="childShp" presStyleLbl="bgAccFollowNode1" presStyleIdx="0" presStyleCnt="3" custLinFactX="-6919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AE33-E961-46C4-93C3-350C6E213852}" type="pres">
      <dgm:prSet presAssocID="{C386CCDA-936A-4A1C-93A5-9FC7F229BD0A}" presName="spacing" presStyleCnt="0"/>
      <dgm:spPr/>
    </dgm:pt>
    <dgm:pt modelId="{9A7194BB-A40B-4319-8F90-5949203FECE2}" type="pres">
      <dgm:prSet presAssocID="{65676BBE-C4DA-442E-A410-8782E24B1206}" presName="linNode" presStyleCnt="0"/>
      <dgm:spPr/>
    </dgm:pt>
    <dgm:pt modelId="{352794DC-DC50-450F-B630-DBFA832E6E6A}" type="pres">
      <dgm:prSet presAssocID="{65676BBE-C4DA-442E-A410-8782E24B1206}" presName="parentShp" presStyleLbl="node1" presStyleIdx="1" presStyleCnt="3" custScaleX="194872" custLinFactX="641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4A30-B7FD-4CE9-8B2D-DD977622453F}" type="pres">
      <dgm:prSet presAssocID="{65676BBE-C4DA-442E-A410-8782E24B1206}" presName="childShp" presStyleLbl="bgAccFollowNode1" presStyleIdx="1" presStyleCnt="3" custLinFactX="-6919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E91F-F68E-409B-9268-1A6BEA4E25AA}" type="pres">
      <dgm:prSet presAssocID="{454C04B9-2012-4DDF-B026-E98E6A10936B}" presName="spacing" presStyleCnt="0"/>
      <dgm:spPr/>
    </dgm:pt>
    <dgm:pt modelId="{8D2E1CB0-F55C-4690-9A12-30642C3E8CFC}" type="pres">
      <dgm:prSet presAssocID="{618011C2-DF34-4C50-AA9B-6761CAD22506}" presName="linNode" presStyleCnt="0"/>
      <dgm:spPr/>
    </dgm:pt>
    <dgm:pt modelId="{4EC0B2B4-AB5E-4C0A-AB4A-D4E623705777}" type="pres">
      <dgm:prSet presAssocID="{618011C2-DF34-4C50-AA9B-6761CAD22506}" presName="parentShp" presStyleLbl="node1" presStyleIdx="2" presStyleCnt="3" custScaleX="451343" custLinFactX="100000" custLinFactNeighborX="174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90C74-F1F4-4359-AA53-7A80E5BCCB90}" type="pres">
      <dgm:prSet presAssocID="{618011C2-DF34-4C50-AA9B-6761CAD22506}" presName="childShp" presStyleLbl="bgAccFollowNode1" presStyleIdx="2" presStyleCnt="3" custFlipHor="0" custScaleX="181580" custLinFactX="-167720" custLinFactNeighborX="-200000">
        <dgm:presLayoutVars>
          <dgm:bulletEnabled val="1"/>
        </dgm:presLayoutVars>
      </dgm:prSet>
      <dgm:spPr/>
    </dgm:pt>
  </dgm:ptLst>
  <dgm:cxnLst>
    <dgm:cxn modelId="{AD04C007-505B-4456-91ED-542FFBDE17CD}" type="presOf" srcId="{65676BBE-C4DA-442E-A410-8782E24B1206}" destId="{352794DC-DC50-450F-B630-DBFA832E6E6A}" srcOrd="0" destOrd="0" presId="urn:microsoft.com/office/officeart/2005/8/layout/vList6"/>
    <dgm:cxn modelId="{8269793B-91DD-4647-9CCD-97DC32296A98}" srcId="{D64E941C-B3A7-498B-AC22-81B92EA3F27B}" destId="{65676BBE-C4DA-442E-A410-8782E24B1206}" srcOrd="1" destOrd="0" parTransId="{6BA7290F-4F3B-429C-9F8C-EBBD4B5DA89E}" sibTransId="{454C04B9-2012-4DDF-B026-E98E6A10936B}"/>
    <dgm:cxn modelId="{C2355A76-6017-4904-B178-29A23228B977}" srcId="{D64E941C-B3A7-498B-AC22-81B92EA3F27B}" destId="{64791C6E-5586-485B-896B-B43BED70AE3E}" srcOrd="0" destOrd="0" parTransId="{AFD1FA9D-F4F0-49DB-A565-334D8A9DFDC2}" sibTransId="{C386CCDA-936A-4A1C-93A5-9FC7F229BD0A}"/>
    <dgm:cxn modelId="{A708C6C3-D5BC-4D65-BE3D-D964AEE890EA}" srcId="{D64E941C-B3A7-498B-AC22-81B92EA3F27B}" destId="{618011C2-DF34-4C50-AA9B-6761CAD22506}" srcOrd="2" destOrd="0" parTransId="{A918287C-A1A8-4658-A4BD-B855140089F8}" sibTransId="{0F66B725-6CF2-4829-9B68-7A527AE90F1D}"/>
    <dgm:cxn modelId="{197DADDF-C666-447F-8293-4B0FDB04F52C}" type="presOf" srcId="{D64E941C-B3A7-498B-AC22-81B92EA3F27B}" destId="{680C7F37-234C-4D42-983A-54959DC717E4}" srcOrd="0" destOrd="0" presId="urn:microsoft.com/office/officeart/2005/8/layout/vList6"/>
    <dgm:cxn modelId="{438B54F5-B939-48A1-BB5E-57F7CD65F941}" type="presOf" srcId="{64791C6E-5586-485B-896B-B43BED70AE3E}" destId="{924736EF-DEEE-43B9-9654-43B1667941E7}" srcOrd="0" destOrd="0" presId="urn:microsoft.com/office/officeart/2005/8/layout/vList6"/>
    <dgm:cxn modelId="{29D35881-E55E-41D2-B120-2689B102979E}" type="presOf" srcId="{618011C2-DF34-4C50-AA9B-6761CAD22506}" destId="{4EC0B2B4-AB5E-4C0A-AB4A-D4E623705777}" srcOrd="0" destOrd="0" presId="urn:microsoft.com/office/officeart/2005/8/layout/vList6"/>
    <dgm:cxn modelId="{EBE96F7B-F35D-45FA-BBEC-E743931D99A2}" type="presParOf" srcId="{680C7F37-234C-4D42-983A-54959DC717E4}" destId="{7A7485F1-6D1F-479B-8F97-18E438063378}" srcOrd="0" destOrd="0" presId="urn:microsoft.com/office/officeart/2005/8/layout/vList6"/>
    <dgm:cxn modelId="{00B3A0F7-F3EE-4FC2-BD4A-B57247F960D5}" type="presParOf" srcId="{7A7485F1-6D1F-479B-8F97-18E438063378}" destId="{924736EF-DEEE-43B9-9654-43B1667941E7}" srcOrd="0" destOrd="0" presId="urn:microsoft.com/office/officeart/2005/8/layout/vList6"/>
    <dgm:cxn modelId="{0FE111C4-A2E4-43CC-8893-94CB8B5BE4F2}" type="presParOf" srcId="{7A7485F1-6D1F-479B-8F97-18E438063378}" destId="{5E1A91F9-5763-4063-A153-042ABDAF6EB2}" srcOrd="1" destOrd="0" presId="urn:microsoft.com/office/officeart/2005/8/layout/vList6"/>
    <dgm:cxn modelId="{6B950925-BA91-410F-B0B9-421FF7FF8080}" type="presParOf" srcId="{680C7F37-234C-4D42-983A-54959DC717E4}" destId="{BD6BAE33-E961-46C4-93C3-350C6E213852}" srcOrd="1" destOrd="0" presId="urn:microsoft.com/office/officeart/2005/8/layout/vList6"/>
    <dgm:cxn modelId="{8C40AE00-CD0A-4DFB-84C5-F0FE6CA0304A}" type="presParOf" srcId="{680C7F37-234C-4D42-983A-54959DC717E4}" destId="{9A7194BB-A40B-4319-8F90-5949203FECE2}" srcOrd="2" destOrd="0" presId="urn:microsoft.com/office/officeart/2005/8/layout/vList6"/>
    <dgm:cxn modelId="{0D2F3972-A743-451D-B769-87E7D5057EAB}" type="presParOf" srcId="{9A7194BB-A40B-4319-8F90-5949203FECE2}" destId="{352794DC-DC50-450F-B630-DBFA832E6E6A}" srcOrd="0" destOrd="0" presId="urn:microsoft.com/office/officeart/2005/8/layout/vList6"/>
    <dgm:cxn modelId="{89A44429-6DCC-4FD1-8176-0627570DA330}" type="presParOf" srcId="{9A7194BB-A40B-4319-8F90-5949203FECE2}" destId="{0F1A4A30-B7FD-4CE9-8B2D-DD977622453F}" srcOrd="1" destOrd="0" presId="urn:microsoft.com/office/officeart/2005/8/layout/vList6"/>
    <dgm:cxn modelId="{81203D9D-85DB-4D7A-B90C-B5D864FC7C98}" type="presParOf" srcId="{680C7F37-234C-4D42-983A-54959DC717E4}" destId="{41E2E91F-F68E-409B-9268-1A6BEA4E25AA}" srcOrd="3" destOrd="0" presId="urn:microsoft.com/office/officeart/2005/8/layout/vList6"/>
    <dgm:cxn modelId="{50A18AB6-78D0-4356-A7D3-C0C3BE76F3D2}" type="presParOf" srcId="{680C7F37-234C-4D42-983A-54959DC717E4}" destId="{8D2E1CB0-F55C-4690-9A12-30642C3E8CFC}" srcOrd="4" destOrd="0" presId="urn:microsoft.com/office/officeart/2005/8/layout/vList6"/>
    <dgm:cxn modelId="{7A45889E-0157-4657-94BB-081EFF9C6C4C}" type="presParOf" srcId="{8D2E1CB0-F55C-4690-9A12-30642C3E8CFC}" destId="{4EC0B2B4-AB5E-4C0A-AB4A-D4E623705777}" srcOrd="0" destOrd="0" presId="urn:microsoft.com/office/officeart/2005/8/layout/vList6"/>
    <dgm:cxn modelId="{097E5C0A-1517-472F-89FD-567ECBE32F21}" type="presParOf" srcId="{8D2E1CB0-F55C-4690-9A12-30642C3E8CFC}" destId="{65390C74-F1F4-4359-AA53-7A80E5BCCB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37145-4CF4-47DB-B2B9-5297061E16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EB226-3B54-434B-B1E8-69180BD63ED3}">
      <dgm:prSet phldrT="[Text]" custT="1"/>
      <dgm:spPr/>
      <dgm:t>
        <a:bodyPr/>
        <a:lstStyle/>
        <a:p>
          <a:r>
            <a:rPr lang="en-US" sz="1600" dirty="0" smtClean="0"/>
            <a:t>Responsive Action</a:t>
          </a:r>
          <a:endParaRPr lang="en-US" sz="1600" dirty="0"/>
        </a:p>
      </dgm:t>
    </dgm:pt>
    <dgm:pt modelId="{1DB1CEE7-0729-4315-B547-72EE887630D1}" type="parTrans" cxnId="{619932EF-2560-45D3-BBE2-FBB350DD867C}">
      <dgm:prSet/>
      <dgm:spPr/>
      <dgm:t>
        <a:bodyPr/>
        <a:lstStyle/>
        <a:p>
          <a:endParaRPr lang="en-US"/>
        </a:p>
      </dgm:t>
    </dgm:pt>
    <dgm:pt modelId="{5301CDA5-7B8E-49E4-AE6F-4CF231F91701}" type="sibTrans" cxnId="{619932EF-2560-45D3-BBE2-FBB350DD867C}">
      <dgm:prSet/>
      <dgm:spPr/>
      <dgm:t>
        <a:bodyPr/>
        <a:lstStyle/>
        <a:p>
          <a:endParaRPr lang="en-US"/>
        </a:p>
      </dgm:t>
    </dgm:pt>
    <dgm:pt modelId="{F01A5059-4FEC-4386-9D3A-2B4540285E2E}">
      <dgm:prSet phldrT="[Text]" custT="1"/>
      <dgm:spPr/>
      <dgm:t>
        <a:bodyPr/>
        <a:lstStyle/>
        <a:p>
          <a:r>
            <a:rPr lang="en-US" sz="1600" dirty="0" smtClean="0"/>
            <a:t>Creative Solutions</a:t>
          </a:r>
          <a:endParaRPr lang="en-US" sz="1600" dirty="0"/>
        </a:p>
      </dgm:t>
    </dgm:pt>
    <dgm:pt modelId="{8E18BFC5-0586-4B61-8A5F-6D9E4CCFADCE}" type="parTrans" cxnId="{4C00367D-CAD5-4DEE-8F1A-EF564D0DFCA4}">
      <dgm:prSet/>
      <dgm:spPr/>
      <dgm:t>
        <a:bodyPr/>
        <a:lstStyle/>
        <a:p>
          <a:endParaRPr lang="en-US"/>
        </a:p>
      </dgm:t>
    </dgm:pt>
    <dgm:pt modelId="{C9B8F6C6-D701-4260-8AFE-BB7FBD377A59}" type="sibTrans" cxnId="{4C00367D-CAD5-4DEE-8F1A-EF564D0DFCA4}">
      <dgm:prSet/>
      <dgm:spPr/>
      <dgm:t>
        <a:bodyPr/>
        <a:lstStyle/>
        <a:p>
          <a:endParaRPr lang="en-US"/>
        </a:p>
      </dgm:t>
    </dgm:pt>
    <dgm:pt modelId="{5F5C1302-091D-498B-9BD6-483A1B310D23}">
      <dgm:prSet phldrT="[Text]" custT="1"/>
      <dgm:spPr/>
      <dgm:t>
        <a:bodyPr/>
        <a:lstStyle/>
        <a:p>
          <a:r>
            <a:rPr lang="en-US" sz="1600" dirty="0" smtClean="0"/>
            <a:t>Willingness to Take Risks</a:t>
          </a:r>
          <a:endParaRPr lang="en-US" sz="1600" dirty="0"/>
        </a:p>
      </dgm:t>
    </dgm:pt>
    <dgm:pt modelId="{F18793EA-3D73-4B3D-862C-5B6F80FC536D}" type="parTrans" cxnId="{6EDB86C9-4D2D-45AA-A072-FCAA2C9D4D0C}">
      <dgm:prSet/>
      <dgm:spPr/>
      <dgm:t>
        <a:bodyPr/>
        <a:lstStyle/>
        <a:p>
          <a:endParaRPr lang="en-US"/>
        </a:p>
      </dgm:t>
    </dgm:pt>
    <dgm:pt modelId="{2D71148F-7E6E-4489-AD89-7978C6BB7376}" type="sibTrans" cxnId="{6EDB86C9-4D2D-45AA-A072-FCAA2C9D4D0C}">
      <dgm:prSet/>
      <dgm:spPr/>
      <dgm:t>
        <a:bodyPr/>
        <a:lstStyle/>
        <a:p>
          <a:endParaRPr lang="en-US"/>
        </a:p>
      </dgm:t>
    </dgm:pt>
    <dgm:pt modelId="{0F36C2CD-C0F9-4C47-98AB-D4EBE93C1408}">
      <dgm:prSet phldrT="[Text]" custT="1"/>
      <dgm:spPr/>
      <dgm:t>
        <a:bodyPr/>
        <a:lstStyle/>
        <a:p>
          <a:r>
            <a:rPr lang="en-US" sz="1600" dirty="0" smtClean="0"/>
            <a:t>Understanding Client Needs</a:t>
          </a:r>
          <a:endParaRPr lang="en-US" sz="1600" dirty="0"/>
        </a:p>
      </dgm:t>
    </dgm:pt>
    <dgm:pt modelId="{2398845F-5C00-49C6-B82F-D483F67D51A1}" type="parTrans" cxnId="{9974C549-2D95-404D-85FB-27E2C18B08C8}">
      <dgm:prSet/>
      <dgm:spPr/>
      <dgm:t>
        <a:bodyPr/>
        <a:lstStyle/>
        <a:p>
          <a:endParaRPr lang="en-US"/>
        </a:p>
      </dgm:t>
    </dgm:pt>
    <dgm:pt modelId="{69ACEE69-F454-4401-8797-53D67F272077}" type="sibTrans" cxnId="{9974C549-2D95-404D-85FB-27E2C18B08C8}">
      <dgm:prSet/>
      <dgm:spPr/>
      <dgm:t>
        <a:bodyPr/>
        <a:lstStyle/>
        <a:p>
          <a:endParaRPr lang="en-US"/>
        </a:p>
      </dgm:t>
    </dgm:pt>
    <dgm:pt modelId="{2165FEEB-F265-4810-8C59-BCB05CE6E041}" type="pres">
      <dgm:prSet presAssocID="{BBB37145-4CF4-47DB-B2B9-5297061E16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0186EB-FC9E-4579-A615-CE0B6C42788E}" type="pres">
      <dgm:prSet presAssocID="{4F8EB226-3B54-434B-B1E8-69180BD63ED3}" presName="linNode" presStyleCnt="0"/>
      <dgm:spPr/>
    </dgm:pt>
    <dgm:pt modelId="{2AE08595-48CF-473B-925A-6610724B7AF4}" type="pres">
      <dgm:prSet presAssocID="{4F8EB226-3B54-434B-B1E8-69180BD63ED3}" presName="parentShp" presStyleLbl="node1" presStyleIdx="0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4746-34BA-44B0-8FA1-58474A92AA83}" type="pres">
      <dgm:prSet presAssocID="{4F8EB226-3B54-434B-B1E8-69180BD63ED3}" presName="childShp" presStyleLbl="bgAccFollowNode1" presStyleIdx="0" presStyleCnt="4" custScaleX="56863">
        <dgm:presLayoutVars>
          <dgm:bulletEnabled val="1"/>
        </dgm:presLayoutVars>
      </dgm:prSet>
      <dgm:spPr/>
    </dgm:pt>
    <dgm:pt modelId="{3496961A-8F2C-4C2B-89F6-05412708DD3F}" type="pres">
      <dgm:prSet presAssocID="{5301CDA5-7B8E-49E4-AE6F-4CF231F91701}" presName="spacing" presStyleCnt="0"/>
      <dgm:spPr/>
    </dgm:pt>
    <dgm:pt modelId="{43300F4B-5607-453E-9B10-630A9B55E7D9}" type="pres">
      <dgm:prSet presAssocID="{0F36C2CD-C0F9-4C47-98AB-D4EBE93C1408}" presName="linNode" presStyleCnt="0"/>
      <dgm:spPr/>
    </dgm:pt>
    <dgm:pt modelId="{83A02D96-7826-4371-B92C-47C9329A26E1}" type="pres">
      <dgm:prSet presAssocID="{0F36C2CD-C0F9-4C47-98AB-D4EBE93C1408}" presName="parentShp" presStyleLbl="node1" presStyleIdx="1" presStyleCnt="4" custScaleX="17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43BB-2FF4-44A7-BE34-D4D85696B09F}" type="pres">
      <dgm:prSet presAssocID="{0F36C2CD-C0F9-4C47-98AB-D4EBE93C1408}" presName="childShp" presStyleLbl="bgAccFollowNode1" presStyleIdx="1" presStyleCnt="4" custScaleX="40253">
        <dgm:presLayoutVars>
          <dgm:bulletEnabled val="1"/>
        </dgm:presLayoutVars>
      </dgm:prSet>
      <dgm:spPr/>
    </dgm:pt>
    <dgm:pt modelId="{22CEB859-2DB5-4418-95E5-BA0F80268457}" type="pres">
      <dgm:prSet presAssocID="{69ACEE69-F454-4401-8797-53D67F272077}" presName="spacing" presStyleCnt="0"/>
      <dgm:spPr/>
    </dgm:pt>
    <dgm:pt modelId="{81DEF4D9-CCA5-4CED-B789-4E6698533415}" type="pres">
      <dgm:prSet presAssocID="{5F5C1302-091D-498B-9BD6-483A1B310D23}" presName="linNode" presStyleCnt="0"/>
      <dgm:spPr/>
    </dgm:pt>
    <dgm:pt modelId="{721C85D5-241F-4756-BA69-1BC499F37CE6}" type="pres">
      <dgm:prSet presAssocID="{5F5C1302-091D-498B-9BD6-483A1B310D23}" presName="parentShp" presStyleLbl="node1" presStyleIdx="2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D0EC-9799-4242-BB4F-404E3D624ABC}" type="pres">
      <dgm:prSet presAssocID="{5F5C1302-091D-498B-9BD6-483A1B310D23}" presName="childShp" presStyleLbl="bgAccFollowNode1" presStyleIdx="2" presStyleCnt="4" custScaleX="56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4C9B-A1D2-4BE8-9936-85CDFE904515}" type="pres">
      <dgm:prSet presAssocID="{2D71148F-7E6E-4489-AD89-7978C6BB7376}" presName="spacing" presStyleCnt="0"/>
      <dgm:spPr/>
    </dgm:pt>
    <dgm:pt modelId="{6EFFEE62-690B-4E93-B246-4F97EC8184B3}" type="pres">
      <dgm:prSet presAssocID="{F01A5059-4FEC-4386-9D3A-2B4540285E2E}" presName="linNode" presStyleCnt="0"/>
      <dgm:spPr/>
    </dgm:pt>
    <dgm:pt modelId="{2729E8F8-D7EE-4FF2-B4D7-8DBC8893B1D3}" type="pres">
      <dgm:prSet presAssocID="{F01A5059-4FEC-4386-9D3A-2B4540285E2E}" presName="parentShp" presStyleLbl="node1" presStyleIdx="3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8D574-CC07-4AD8-8711-2126F33F0394}" type="pres">
      <dgm:prSet presAssocID="{F01A5059-4FEC-4386-9D3A-2B4540285E2E}" presName="childShp" presStyleLbl="bgAccFollowNode1" presStyleIdx="3" presStyleCnt="4" custScaleX="56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932EF-2560-45D3-BBE2-FBB350DD867C}" srcId="{BBB37145-4CF4-47DB-B2B9-5297061E1615}" destId="{4F8EB226-3B54-434B-B1E8-69180BD63ED3}" srcOrd="0" destOrd="0" parTransId="{1DB1CEE7-0729-4315-B547-72EE887630D1}" sibTransId="{5301CDA5-7B8E-49E4-AE6F-4CF231F91701}"/>
    <dgm:cxn modelId="{AA24C523-47A0-40A3-AAAB-C66623146669}" type="presOf" srcId="{0F36C2CD-C0F9-4C47-98AB-D4EBE93C1408}" destId="{83A02D96-7826-4371-B92C-47C9329A26E1}" srcOrd="0" destOrd="0" presId="urn:microsoft.com/office/officeart/2005/8/layout/vList6"/>
    <dgm:cxn modelId="{ACB9F17F-316E-4643-BCE9-7C492E66FEFB}" type="presOf" srcId="{F01A5059-4FEC-4386-9D3A-2B4540285E2E}" destId="{2729E8F8-D7EE-4FF2-B4D7-8DBC8893B1D3}" srcOrd="0" destOrd="0" presId="urn:microsoft.com/office/officeart/2005/8/layout/vList6"/>
    <dgm:cxn modelId="{B7F88ADA-E7D7-4F0F-BCEB-8A2CAF4BDBC5}" type="presOf" srcId="{5F5C1302-091D-498B-9BD6-483A1B310D23}" destId="{721C85D5-241F-4756-BA69-1BC499F37CE6}" srcOrd="0" destOrd="0" presId="urn:microsoft.com/office/officeart/2005/8/layout/vList6"/>
    <dgm:cxn modelId="{852423D1-657B-4320-94ED-48C0EFEFED7D}" type="presOf" srcId="{BBB37145-4CF4-47DB-B2B9-5297061E1615}" destId="{2165FEEB-F265-4810-8C59-BCB05CE6E041}" srcOrd="0" destOrd="0" presId="urn:microsoft.com/office/officeart/2005/8/layout/vList6"/>
    <dgm:cxn modelId="{9974C549-2D95-404D-85FB-27E2C18B08C8}" srcId="{BBB37145-4CF4-47DB-B2B9-5297061E1615}" destId="{0F36C2CD-C0F9-4C47-98AB-D4EBE93C1408}" srcOrd="1" destOrd="0" parTransId="{2398845F-5C00-49C6-B82F-D483F67D51A1}" sibTransId="{69ACEE69-F454-4401-8797-53D67F272077}"/>
    <dgm:cxn modelId="{DA84D353-AFF2-4BC7-846A-2C99D907C401}" type="presOf" srcId="{4F8EB226-3B54-434B-B1E8-69180BD63ED3}" destId="{2AE08595-48CF-473B-925A-6610724B7AF4}" srcOrd="0" destOrd="0" presId="urn:microsoft.com/office/officeart/2005/8/layout/vList6"/>
    <dgm:cxn modelId="{6EDB86C9-4D2D-45AA-A072-FCAA2C9D4D0C}" srcId="{BBB37145-4CF4-47DB-B2B9-5297061E1615}" destId="{5F5C1302-091D-498B-9BD6-483A1B310D23}" srcOrd="2" destOrd="0" parTransId="{F18793EA-3D73-4B3D-862C-5B6F80FC536D}" sibTransId="{2D71148F-7E6E-4489-AD89-7978C6BB7376}"/>
    <dgm:cxn modelId="{4C00367D-CAD5-4DEE-8F1A-EF564D0DFCA4}" srcId="{BBB37145-4CF4-47DB-B2B9-5297061E1615}" destId="{F01A5059-4FEC-4386-9D3A-2B4540285E2E}" srcOrd="3" destOrd="0" parTransId="{8E18BFC5-0586-4B61-8A5F-6D9E4CCFADCE}" sibTransId="{C9B8F6C6-D701-4260-8AFE-BB7FBD377A59}"/>
    <dgm:cxn modelId="{C730EE04-7402-425F-9469-3D8CA78A43A5}" type="presParOf" srcId="{2165FEEB-F265-4810-8C59-BCB05CE6E041}" destId="{DC0186EB-FC9E-4579-A615-CE0B6C42788E}" srcOrd="0" destOrd="0" presId="urn:microsoft.com/office/officeart/2005/8/layout/vList6"/>
    <dgm:cxn modelId="{36023187-96EF-4916-8FE5-A641B879B684}" type="presParOf" srcId="{DC0186EB-FC9E-4579-A615-CE0B6C42788E}" destId="{2AE08595-48CF-473B-925A-6610724B7AF4}" srcOrd="0" destOrd="0" presId="urn:microsoft.com/office/officeart/2005/8/layout/vList6"/>
    <dgm:cxn modelId="{B3FD870C-0407-4B72-841E-4B7501FE950E}" type="presParOf" srcId="{DC0186EB-FC9E-4579-A615-CE0B6C42788E}" destId="{87814746-34BA-44B0-8FA1-58474A92AA83}" srcOrd="1" destOrd="0" presId="urn:microsoft.com/office/officeart/2005/8/layout/vList6"/>
    <dgm:cxn modelId="{65401FC0-2B74-45E5-B32D-657EB6D4A6C5}" type="presParOf" srcId="{2165FEEB-F265-4810-8C59-BCB05CE6E041}" destId="{3496961A-8F2C-4C2B-89F6-05412708DD3F}" srcOrd="1" destOrd="0" presId="urn:microsoft.com/office/officeart/2005/8/layout/vList6"/>
    <dgm:cxn modelId="{D68F3568-C267-4CF5-9B29-1B15D2BEB701}" type="presParOf" srcId="{2165FEEB-F265-4810-8C59-BCB05CE6E041}" destId="{43300F4B-5607-453E-9B10-630A9B55E7D9}" srcOrd="2" destOrd="0" presId="urn:microsoft.com/office/officeart/2005/8/layout/vList6"/>
    <dgm:cxn modelId="{FA5BE267-D6FC-4719-B8F2-729A67245BE4}" type="presParOf" srcId="{43300F4B-5607-453E-9B10-630A9B55E7D9}" destId="{83A02D96-7826-4371-B92C-47C9329A26E1}" srcOrd="0" destOrd="0" presId="urn:microsoft.com/office/officeart/2005/8/layout/vList6"/>
    <dgm:cxn modelId="{F2C0C795-DD5E-454B-97D3-253E85BA141E}" type="presParOf" srcId="{43300F4B-5607-453E-9B10-630A9B55E7D9}" destId="{A3D643BB-2FF4-44A7-BE34-D4D85696B09F}" srcOrd="1" destOrd="0" presId="urn:microsoft.com/office/officeart/2005/8/layout/vList6"/>
    <dgm:cxn modelId="{C0EF77E1-C470-4098-9D8D-128A7F7E7BEA}" type="presParOf" srcId="{2165FEEB-F265-4810-8C59-BCB05CE6E041}" destId="{22CEB859-2DB5-4418-95E5-BA0F80268457}" srcOrd="3" destOrd="0" presId="urn:microsoft.com/office/officeart/2005/8/layout/vList6"/>
    <dgm:cxn modelId="{FFA8E447-E7E5-4167-9D65-8BF021B15764}" type="presParOf" srcId="{2165FEEB-F265-4810-8C59-BCB05CE6E041}" destId="{81DEF4D9-CCA5-4CED-B789-4E6698533415}" srcOrd="4" destOrd="0" presId="urn:microsoft.com/office/officeart/2005/8/layout/vList6"/>
    <dgm:cxn modelId="{722F9FFE-1478-4D2C-996B-D31ECF1E2984}" type="presParOf" srcId="{81DEF4D9-CCA5-4CED-B789-4E6698533415}" destId="{721C85D5-241F-4756-BA69-1BC499F37CE6}" srcOrd="0" destOrd="0" presId="urn:microsoft.com/office/officeart/2005/8/layout/vList6"/>
    <dgm:cxn modelId="{05075B4A-39DC-4D57-B0BD-F3C224E06F68}" type="presParOf" srcId="{81DEF4D9-CCA5-4CED-B789-4E6698533415}" destId="{B9A1D0EC-9799-4242-BB4F-404E3D624ABC}" srcOrd="1" destOrd="0" presId="urn:microsoft.com/office/officeart/2005/8/layout/vList6"/>
    <dgm:cxn modelId="{11A47D6B-A625-4F3A-9D4B-7B0EBA43442D}" type="presParOf" srcId="{2165FEEB-F265-4810-8C59-BCB05CE6E041}" destId="{72B34C9B-A1D2-4BE8-9936-85CDFE904515}" srcOrd="5" destOrd="0" presId="urn:microsoft.com/office/officeart/2005/8/layout/vList6"/>
    <dgm:cxn modelId="{54A60787-69B0-4D22-9C8F-8110A3EC4604}" type="presParOf" srcId="{2165FEEB-F265-4810-8C59-BCB05CE6E041}" destId="{6EFFEE62-690B-4E93-B246-4F97EC8184B3}" srcOrd="6" destOrd="0" presId="urn:microsoft.com/office/officeart/2005/8/layout/vList6"/>
    <dgm:cxn modelId="{227E5BF9-65D8-4AA8-A857-87D530E108F1}" type="presParOf" srcId="{6EFFEE62-690B-4E93-B246-4F97EC8184B3}" destId="{2729E8F8-D7EE-4FF2-B4D7-8DBC8893B1D3}" srcOrd="0" destOrd="0" presId="urn:microsoft.com/office/officeart/2005/8/layout/vList6"/>
    <dgm:cxn modelId="{A080015E-0517-4820-AC34-DDAD89156679}" type="presParOf" srcId="{6EFFEE62-690B-4E93-B246-4F97EC8184B3}" destId="{0928D574-CC07-4AD8-8711-2126F33F03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E941C-B3A7-498B-AC22-81B92EA3F27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91C6E-5586-485B-896B-B43BED70AE3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Follow-On Work</a:t>
          </a:r>
          <a:endParaRPr lang="en-US" sz="1600" dirty="0"/>
        </a:p>
      </dgm:t>
    </dgm:pt>
    <dgm:pt modelId="{AFD1FA9D-F4F0-49DB-A565-334D8A9DFDC2}" type="parTrans" cxnId="{C2355A76-6017-4904-B178-29A23228B977}">
      <dgm:prSet/>
      <dgm:spPr/>
      <dgm:t>
        <a:bodyPr/>
        <a:lstStyle/>
        <a:p>
          <a:endParaRPr lang="en-US"/>
        </a:p>
      </dgm:t>
    </dgm:pt>
    <dgm:pt modelId="{C386CCDA-936A-4A1C-93A5-9FC7F229BD0A}" type="sibTrans" cxnId="{C2355A76-6017-4904-B178-29A23228B977}">
      <dgm:prSet/>
      <dgm:spPr/>
      <dgm:t>
        <a:bodyPr/>
        <a:lstStyle/>
        <a:p>
          <a:endParaRPr lang="en-US"/>
        </a:p>
      </dgm:t>
    </dgm:pt>
    <dgm:pt modelId="{65676BBE-C4DA-442E-A410-8782E24B120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Sole-source Projects</a:t>
          </a:r>
          <a:endParaRPr lang="en-US" sz="1600" dirty="0"/>
        </a:p>
      </dgm:t>
    </dgm:pt>
    <dgm:pt modelId="{6BA7290F-4F3B-429C-9F8C-EBBD4B5DA89E}" type="parTrans" cxnId="{8269793B-91DD-4647-9CCD-97DC32296A98}">
      <dgm:prSet/>
      <dgm:spPr/>
      <dgm:t>
        <a:bodyPr/>
        <a:lstStyle/>
        <a:p>
          <a:endParaRPr lang="en-US"/>
        </a:p>
      </dgm:t>
    </dgm:pt>
    <dgm:pt modelId="{454C04B9-2012-4DDF-B026-E98E6A10936B}" type="sibTrans" cxnId="{8269793B-91DD-4647-9CCD-97DC32296A98}">
      <dgm:prSet/>
      <dgm:spPr/>
      <dgm:t>
        <a:bodyPr/>
        <a:lstStyle/>
        <a:p>
          <a:endParaRPr lang="en-US"/>
        </a:p>
      </dgm:t>
    </dgm:pt>
    <dgm:pt modelId="{618011C2-DF34-4C50-AA9B-6761CAD2250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Influences Competitive Procurements</a:t>
          </a:r>
          <a:endParaRPr lang="en-US" sz="1600" dirty="0"/>
        </a:p>
      </dgm:t>
    </dgm:pt>
    <dgm:pt modelId="{A918287C-A1A8-4658-A4BD-B855140089F8}" type="parTrans" cxnId="{A708C6C3-D5BC-4D65-BE3D-D964AEE890EA}">
      <dgm:prSet/>
      <dgm:spPr/>
      <dgm:t>
        <a:bodyPr/>
        <a:lstStyle/>
        <a:p>
          <a:endParaRPr lang="en-US"/>
        </a:p>
      </dgm:t>
    </dgm:pt>
    <dgm:pt modelId="{0F66B725-6CF2-4829-9B68-7A527AE90F1D}" type="sibTrans" cxnId="{A708C6C3-D5BC-4D65-BE3D-D964AEE890EA}">
      <dgm:prSet/>
      <dgm:spPr/>
      <dgm:t>
        <a:bodyPr/>
        <a:lstStyle/>
        <a:p>
          <a:endParaRPr lang="en-US"/>
        </a:p>
      </dgm:t>
    </dgm:pt>
    <dgm:pt modelId="{680C7F37-234C-4D42-983A-54959DC717E4}" type="pres">
      <dgm:prSet presAssocID="{D64E941C-B3A7-498B-AC22-81B92EA3F2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7485F1-6D1F-479B-8F97-18E438063378}" type="pres">
      <dgm:prSet presAssocID="{64791C6E-5586-485B-896B-B43BED70AE3E}" presName="linNode" presStyleCnt="0"/>
      <dgm:spPr/>
    </dgm:pt>
    <dgm:pt modelId="{924736EF-DEEE-43B9-9654-43B1667941E7}" type="pres">
      <dgm:prSet presAssocID="{64791C6E-5586-485B-896B-B43BED70AE3E}" presName="parentShp" presStyleLbl="node1" presStyleIdx="0" presStyleCnt="3" custScaleX="194872" custLinFactX="641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A91F9-5763-4063-A153-042ABDAF6EB2}" type="pres">
      <dgm:prSet presAssocID="{64791C6E-5586-485B-896B-B43BED70AE3E}" presName="childShp" presStyleLbl="bgAccFollowNode1" presStyleIdx="0" presStyleCnt="3" custLinFactX="-6919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AE33-E961-46C4-93C3-350C6E213852}" type="pres">
      <dgm:prSet presAssocID="{C386CCDA-936A-4A1C-93A5-9FC7F229BD0A}" presName="spacing" presStyleCnt="0"/>
      <dgm:spPr/>
    </dgm:pt>
    <dgm:pt modelId="{9A7194BB-A40B-4319-8F90-5949203FECE2}" type="pres">
      <dgm:prSet presAssocID="{65676BBE-C4DA-442E-A410-8782E24B1206}" presName="linNode" presStyleCnt="0"/>
      <dgm:spPr/>
    </dgm:pt>
    <dgm:pt modelId="{352794DC-DC50-450F-B630-DBFA832E6E6A}" type="pres">
      <dgm:prSet presAssocID="{65676BBE-C4DA-442E-A410-8782E24B1206}" presName="parentShp" presStyleLbl="node1" presStyleIdx="1" presStyleCnt="3" custScaleX="194872" custLinFactX="641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4A30-B7FD-4CE9-8B2D-DD977622453F}" type="pres">
      <dgm:prSet presAssocID="{65676BBE-C4DA-442E-A410-8782E24B1206}" presName="childShp" presStyleLbl="bgAccFollowNode1" presStyleIdx="1" presStyleCnt="3" custLinFactX="-6919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E91F-F68E-409B-9268-1A6BEA4E25AA}" type="pres">
      <dgm:prSet presAssocID="{454C04B9-2012-4DDF-B026-E98E6A10936B}" presName="spacing" presStyleCnt="0"/>
      <dgm:spPr/>
    </dgm:pt>
    <dgm:pt modelId="{8D2E1CB0-F55C-4690-9A12-30642C3E8CFC}" type="pres">
      <dgm:prSet presAssocID="{618011C2-DF34-4C50-AA9B-6761CAD22506}" presName="linNode" presStyleCnt="0"/>
      <dgm:spPr/>
    </dgm:pt>
    <dgm:pt modelId="{4EC0B2B4-AB5E-4C0A-AB4A-D4E623705777}" type="pres">
      <dgm:prSet presAssocID="{618011C2-DF34-4C50-AA9B-6761CAD22506}" presName="parentShp" presStyleLbl="node1" presStyleIdx="2" presStyleCnt="3" custScaleX="451343" custLinFactX="100000" custLinFactNeighborX="174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90C74-F1F4-4359-AA53-7A80E5BCCB90}" type="pres">
      <dgm:prSet presAssocID="{618011C2-DF34-4C50-AA9B-6761CAD22506}" presName="childShp" presStyleLbl="bgAccFollowNode1" presStyleIdx="2" presStyleCnt="3" custFlipHor="0" custScaleX="181580" custLinFactX="-167720" custLinFactNeighborX="-200000">
        <dgm:presLayoutVars>
          <dgm:bulletEnabled val="1"/>
        </dgm:presLayoutVars>
      </dgm:prSet>
      <dgm:spPr/>
    </dgm:pt>
  </dgm:ptLst>
  <dgm:cxnLst>
    <dgm:cxn modelId="{8269793B-91DD-4647-9CCD-97DC32296A98}" srcId="{D64E941C-B3A7-498B-AC22-81B92EA3F27B}" destId="{65676BBE-C4DA-442E-A410-8782E24B1206}" srcOrd="1" destOrd="0" parTransId="{6BA7290F-4F3B-429C-9F8C-EBBD4B5DA89E}" sibTransId="{454C04B9-2012-4DDF-B026-E98E6A10936B}"/>
    <dgm:cxn modelId="{5EA7159A-D076-4DF4-A362-539867AC43D6}" type="presOf" srcId="{64791C6E-5586-485B-896B-B43BED70AE3E}" destId="{924736EF-DEEE-43B9-9654-43B1667941E7}" srcOrd="0" destOrd="0" presId="urn:microsoft.com/office/officeart/2005/8/layout/vList6"/>
    <dgm:cxn modelId="{A2EED155-14EA-45A9-B791-6876B295108E}" type="presOf" srcId="{618011C2-DF34-4C50-AA9B-6761CAD22506}" destId="{4EC0B2B4-AB5E-4C0A-AB4A-D4E623705777}" srcOrd="0" destOrd="0" presId="urn:microsoft.com/office/officeart/2005/8/layout/vList6"/>
    <dgm:cxn modelId="{0DADFACA-3EA2-4200-AB5C-249E0F615D50}" type="presOf" srcId="{65676BBE-C4DA-442E-A410-8782E24B1206}" destId="{352794DC-DC50-450F-B630-DBFA832E6E6A}" srcOrd="0" destOrd="0" presId="urn:microsoft.com/office/officeart/2005/8/layout/vList6"/>
    <dgm:cxn modelId="{C2355A76-6017-4904-B178-29A23228B977}" srcId="{D64E941C-B3A7-498B-AC22-81B92EA3F27B}" destId="{64791C6E-5586-485B-896B-B43BED70AE3E}" srcOrd="0" destOrd="0" parTransId="{AFD1FA9D-F4F0-49DB-A565-334D8A9DFDC2}" sibTransId="{C386CCDA-936A-4A1C-93A5-9FC7F229BD0A}"/>
    <dgm:cxn modelId="{93CD1C72-913E-4900-BC48-150A6CC54BFD}" type="presOf" srcId="{D64E941C-B3A7-498B-AC22-81B92EA3F27B}" destId="{680C7F37-234C-4D42-983A-54959DC717E4}" srcOrd="0" destOrd="0" presId="urn:microsoft.com/office/officeart/2005/8/layout/vList6"/>
    <dgm:cxn modelId="{A708C6C3-D5BC-4D65-BE3D-D964AEE890EA}" srcId="{D64E941C-B3A7-498B-AC22-81B92EA3F27B}" destId="{618011C2-DF34-4C50-AA9B-6761CAD22506}" srcOrd="2" destOrd="0" parTransId="{A918287C-A1A8-4658-A4BD-B855140089F8}" sibTransId="{0F66B725-6CF2-4829-9B68-7A527AE90F1D}"/>
    <dgm:cxn modelId="{BD6F0FC2-F669-4910-AAE5-0C14DEF28D24}" type="presParOf" srcId="{680C7F37-234C-4D42-983A-54959DC717E4}" destId="{7A7485F1-6D1F-479B-8F97-18E438063378}" srcOrd="0" destOrd="0" presId="urn:microsoft.com/office/officeart/2005/8/layout/vList6"/>
    <dgm:cxn modelId="{FC51A01D-F5D8-4E46-97E9-7A0397A4EC6D}" type="presParOf" srcId="{7A7485F1-6D1F-479B-8F97-18E438063378}" destId="{924736EF-DEEE-43B9-9654-43B1667941E7}" srcOrd="0" destOrd="0" presId="urn:microsoft.com/office/officeart/2005/8/layout/vList6"/>
    <dgm:cxn modelId="{01F4986D-E86C-4131-8873-789F29C92AFF}" type="presParOf" srcId="{7A7485F1-6D1F-479B-8F97-18E438063378}" destId="{5E1A91F9-5763-4063-A153-042ABDAF6EB2}" srcOrd="1" destOrd="0" presId="urn:microsoft.com/office/officeart/2005/8/layout/vList6"/>
    <dgm:cxn modelId="{64808D92-FA57-445E-89E2-7865E093E282}" type="presParOf" srcId="{680C7F37-234C-4D42-983A-54959DC717E4}" destId="{BD6BAE33-E961-46C4-93C3-350C6E213852}" srcOrd="1" destOrd="0" presId="urn:microsoft.com/office/officeart/2005/8/layout/vList6"/>
    <dgm:cxn modelId="{A0F2FDE6-4820-460F-8973-8CEF1D05A48B}" type="presParOf" srcId="{680C7F37-234C-4D42-983A-54959DC717E4}" destId="{9A7194BB-A40B-4319-8F90-5949203FECE2}" srcOrd="2" destOrd="0" presId="urn:microsoft.com/office/officeart/2005/8/layout/vList6"/>
    <dgm:cxn modelId="{6F9A9812-57EF-414E-9335-CC2366D9573C}" type="presParOf" srcId="{9A7194BB-A40B-4319-8F90-5949203FECE2}" destId="{352794DC-DC50-450F-B630-DBFA832E6E6A}" srcOrd="0" destOrd="0" presId="urn:microsoft.com/office/officeart/2005/8/layout/vList6"/>
    <dgm:cxn modelId="{9ADD0E89-2E26-44DA-88EB-33708BBB972C}" type="presParOf" srcId="{9A7194BB-A40B-4319-8F90-5949203FECE2}" destId="{0F1A4A30-B7FD-4CE9-8B2D-DD977622453F}" srcOrd="1" destOrd="0" presId="urn:microsoft.com/office/officeart/2005/8/layout/vList6"/>
    <dgm:cxn modelId="{84C1C3A8-F9B0-4DC8-BE89-E26E8E690898}" type="presParOf" srcId="{680C7F37-234C-4D42-983A-54959DC717E4}" destId="{41E2E91F-F68E-409B-9268-1A6BEA4E25AA}" srcOrd="3" destOrd="0" presId="urn:microsoft.com/office/officeart/2005/8/layout/vList6"/>
    <dgm:cxn modelId="{245ABB61-DF2E-478A-AF09-8B2E8623387C}" type="presParOf" srcId="{680C7F37-234C-4D42-983A-54959DC717E4}" destId="{8D2E1CB0-F55C-4690-9A12-30642C3E8CFC}" srcOrd="4" destOrd="0" presId="urn:microsoft.com/office/officeart/2005/8/layout/vList6"/>
    <dgm:cxn modelId="{950A33D4-B10A-42E1-9DAF-917971628132}" type="presParOf" srcId="{8D2E1CB0-F55C-4690-9A12-30642C3E8CFC}" destId="{4EC0B2B4-AB5E-4C0A-AB4A-D4E623705777}" srcOrd="0" destOrd="0" presId="urn:microsoft.com/office/officeart/2005/8/layout/vList6"/>
    <dgm:cxn modelId="{6D5548C7-2ADE-4B47-ADF3-4EC46160D9B7}" type="presParOf" srcId="{8D2E1CB0-F55C-4690-9A12-30642C3E8CFC}" destId="{65390C74-F1F4-4359-AA53-7A80E5BCCB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14746-34BA-44B0-8FA1-58474A92AA83}">
      <dsp:nvSpPr>
        <dsp:cNvPr id="0" name=""/>
        <dsp:cNvSpPr/>
      </dsp:nvSpPr>
      <dsp:spPr>
        <a:xfrm>
          <a:off x="1410549" y="1190"/>
          <a:ext cx="764601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08595-48CF-473B-925A-6610724B7AF4}">
      <dsp:nvSpPr>
        <dsp:cNvPr id="0" name=""/>
        <dsp:cNvSpPr/>
      </dsp:nvSpPr>
      <dsp:spPr>
        <a:xfrm>
          <a:off x="65911" y="1190"/>
          <a:ext cx="1344637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Responsive Action</a:t>
          </a:r>
          <a:endParaRPr lang="en-US" sz="1600" kern="1200" dirty="0"/>
        </a:p>
      </dsp:txBody>
      <dsp:txXfrm>
        <a:off x="65911" y="1190"/>
        <a:ext cx="1344637" cy="944562"/>
      </dsp:txXfrm>
    </dsp:sp>
    <dsp:sp modelId="{A3D643BB-2FF4-44A7-BE34-D4D85696B09F}">
      <dsp:nvSpPr>
        <dsp:cNvPr id="0" name=""/>
        <dsp:cNvSpPr/>
      </dsp:nvSpPr>
      <dsp:spPr>
        <a:xfrm>
          <a:off x="1635672" y="1040209"/>
          <a:ext cx="541256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02D96-7826-4371-B92C-47C9329A26E1}">
      <dsp:nvSpPr>
        <dsp:cNvPr id="0" name=""/>
        <dsp:cNvSpPr/>
      </dsp:nvSpPr>
      <dsp:spPr>
        <a:xfrm>
          <a:off x="64132" y="1040209"/>
          <a:ext cx="157154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Understanding Client Needs</a:t>
          </a:r>
          <a:endParaRPr lang="en-US" sz="1600" kern="1200" dirty="0"/>
        </a:p>
      </dsp:txBody>
      <dsp:txXfrm>
        <a:off x="64132" y="1040209"/>
        <a:ext cx="1571540" cy="944562"/>
      </dsp:txXfrm>
    </dsp:sp>
    <dsp:sp modelId="{B9A1D0EC-9799-4242-BB4F-404E3D624ABC}">
      <dsp:nvSpPr>
        <dsp:cNvPr id="0" name=""/>
        <dsp:cNvSpPr/>
      </dsp:nvSpPr>
      <dsp:spPr>
        <a:xfrm>
          <a:off x="1410549" y="2079228"/>
          <a:ext cx="764601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C85D5-241F-4756-BA69-1BC499F37CE6}">
      <dsp:nvSpPr>
        <dsp:cNvPr id="0" name=""/>
        <dsp:cNvSpPr/>
      </dsp:nvSpPr>
      <dsp:spPr>
        <a:xfrm>
          <a:off x="65911" y="2079228"/>
          <a:ext cx="1344637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Willingness to Take Risks</a:t>
          </a:r>
          <a:endParaRPr lang="en-US" sz="1600" kern="1200" dirty="0"/>
        </a:p>
      </dsp:txBody>
      <dsp:txXfrm>
        <a:off x="65911" y="2079228"/>
        <a:ext cx="1344637" cy="944562"/>
      </dsp:txXfrm>
    </dsp:sp>
    <dsp:sp modelId="{0928D574-CC07-4AD8-8711-2126F33F0394}">
      <dsp:nvSpPr>
        <dsp:cNvPr id="0" name=""/>
        <dsp:cNvSpPr/>
      </dsp:nvSpPr>
      <dsp:spPr>
        <a:xfrm>
          <a:off x="1410549" y="3118246"/>
          <a:ext cx="764601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9E8F8-D7EE-4FF2-B4D7-8DBC8893B1D3}">
      <dsp:nvSpPr>
        <dsp:cNvPr id="0" name=""/>
        <dsp:cNvSpPr/>
      </dsp:nvSpPr>
      <dsp:spPr>
        <a:xfrm>
          <a:off x="65911" y="3118246"/>
          <a:ext cx="1344637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Creative Solutions</a:t>
          </a:r>
          <a:endParaRPr lang="en-US" sz="1600" kern="1200" dirty="0"/>
        </a:p>
      </dsp:txBody>
      <dsp:txXfrm>
        <a:off x="65911" y="3118246"/>
        <a:ext cx="1344637" cy="944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A91F9-5763-4063-A153-042ABDAF6EB2}">
      <dsp:nvSpPr>
        <dsp:cNvPr id="0" name=""/>
        <dsp:cNvSpPr/>
      </dsp:nvSpPr>
      <dsp:spPr>
        <a:xfrm>
          <a:off x="0" y="0"/>
          <a:ext cx="993874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736EF-DEEE-43B9-9654-43B1667941E7}">
      <dsp:nvSpPr>
        <dsp:cNvPr id="0" name=""/>
        <dsp:cNvSpPr/>
      </dsp:nvSpPr>
      <dsp:spPr>
        <a:xfrm>
          <a:off x="994811" y="0"/>
          <a:ext cx="1291188" cy="12699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Follow-On Work</a:t>
          </a:r>
          <a:endParaRPr lang="en-US" sz="1600" kern="1200" dirty="0"/>
        </a:p>
      </dsp:txBody>
      <dsp:txXfrm>
        <a:off x="994811" y="0"/>
        <a:ext cx="1291188" cy="1269999"/>
      </dsp:txXfrm>
    </dsp:sp>
    <dsp:sp modelId="{0F1A4A30-B7FD-4CE9-8B2D-DD977622453F}">
      <dsp:nvSpPr>
        <dsp:cNvPr id="0" name=""/>
        <dsp:cNvSpPr/>
      </dsp:nvSpPr>
      <dsp:spPr>
        <a:xfrm>
          <a:off x="0" y="1397000"/>
          <a:ext cx="993874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794DC-DC50-450F-B630-DBFA832E6E6A}">
      <dsp:nvSpPr>
        <dsp:cNvPr id="0" name=""/>
        <dsp:cNvSpPr/>
      </dsp:nvSpPr>
      <dsp:spPr>
        <a:xfrm>
          <a:off x="994811" y="1397000"/>
          <a:ext cx="1291188" cy="12699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Sole-source Projects</a:t>
          </a:r>
          <a:endParaRPr lang="en-US" sz="1600" kern="1200" dirty="0"/>
        </a:p>
      </dsp:txBody>
      <dsp:txXfrm>
        <a:off x="994811" y="1397000"/>
        <a:ext cx="1291188" cy="1269999"/>
      </dsp:txXfrm>
    </dsp:sp>
    <dsp:sp modelId="{65390C74-F1F4-4359-AA53-7A80E5BCCB90}">
      <dsp:nvSpPr>
        <dsp:cNvPr id="0" name=""/>
        <dsp:cNvSpPr/>
      </dsp:nvSpPr>
      <dsp:spPr>
        <a:xfrm>
          <a:off x="0" y="2793999"/>
          <a:ext cx="859775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0B2B4-AB5E-4C0A-AB4A-D4E623705777}">
      <dsp:nvSpPr>
        <dsp:cNvPr id="0" name=""/>
        <dsp:cNvSpPr/>
      </dsp:nvSpPr>
      <dsp:spPr>
        <a:xfrm>
          <a:off x="861270" y="2793999"/>
          <a:ext cx="1424729" cy="12699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Influences Competitive Procurements</a:t>
          </a:r>
          <a:endParaRPr lang="en-US" sz="1600" kern="1200" dirty="0"/>
        </a:p>
      </dsp:txBody>
      <dsp:txXfrm>
        <a:off x="861270" y="2793999"/>
        <a:ext cx="1424729" cy="1269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D3D5C-79F9-4D13-98D2-E305F9756A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010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588" y="64103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08025" y="6477000"/>
            <a:ext cx="653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i="1"/>
              <a:t>Knowledge… Commitment... Integrity… at Your Service</a:t>
            </a:r>
          </a:p>
        </p:txBody>
      </p:sp>
      <p:pic>
        <p:nvPicPr>
          <p:cNvPr id="21531" name="Picture 27" descr="E:\_Bac\Water\WBG PowerPoint Template W052003008BDS\gArt\PPT backgrounds\CHCH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450013"/>
            <a:ext cx="1485900" cy="407987"/>
          </a:xfrm>
          <a:prstGeom prst="rect">
            <a:avLst/>
          </a:prstGeom>
          <a:noFill/>
        </p:spPr>
      </p:pic>
      <p:sp>
        <p:nvSpPr>
          <p:cNvPr id="2153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9" name="Picture 15" descr="E:\_Bac\Water\WBG PowerPoint Template W052003008BDS\gArt\PPT backgrounds\CHCHP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6450013"/>
            <a:ext cx="1485900" cy="407987"/>
          </a:xfrm>
          <a:prstGeom prst="rect">
            <a:avLst/>
          </a:prstGeom>
          <a:noFill/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708025" y="6477000"/>
            <a:ext cx="653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i="1"/>
              <a:t>Knowledge… Commitment... Integrity… at Your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S Aerial 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981200" y="762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204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Colorado Springs Utilities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0" y="16764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204">
                <a:alpha val="50000"/>
              </a:srgbClr>
            </a:outerShdw>
          </a:effectLst>
        </p:spPr>
        <p:txBody>
          <a:bodyPr anchor="b" anchorCtr="1"/>
          <a:lstStyle/>
          <a:p>
            <a:pPr algn="r" eaLnBrk="1" hangingPunct="1">
              <a:lnSpc>
                <a:spcPct val="85000"/>
              </a:lnSpc>
              <a:buNone/>
            </a:pPr>
            <a:r>
              <a:rPr lang="en-US" sz="3600" b="1" dirty="0" smtClean="0">
                <a:solidFill>
                  <a:srgbClr val="CCFFFF"/>
                </a:solidFill>
                <a:latin typeface="Verdana" pitchFamily="34" charset="0"/>
              </a:rPr>
              <a:t>Delivering Work Across Multiple Delivery Platforms</a:t>
            </a:r>
            <a:endParaRPr lang="en-US" sz="3600" b="1" dirty="0">
              <a:solidFill>
                <a:srgbClr val="CCFFFF"/>
              </a:solidFill>
              <a:latin typeface="Verdan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219200" y="54102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204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CH2M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HILL Alumni Retreat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 smtClean="0">
                <a:solidFill>
                  <a:schemeClr val="bg1"/>
                </a:solidFill>
                <a:latin typeface="Verdana" pitchFamily="34" charset="0"/>
              </a:rPr>
              <a:t>October 2, 2013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Doors Open 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77200" cy="4572000"/>
          </a:xfrm>
        </p:spPr>
        <p:txBody>
          <a:bodyPr/>
          <a:lstStyle/>
          <a:p>
            <a:r>
              <a:rPr lang="en-US" dirty="0" smtClean="0"/>
              <a:t>Answering a late night phone call and springing to action the next day leads to . . . </a:t>
            </a:r>
          </a:p>
          <a:p>
            <a:pPr lvl="1"/>
            <a:r>
              <a:rPr lang="en-US" dirty="0" smtClean="0"/>
              <a:t>Fountain Valley Authority (FVA) Pipeline Rehabilitation</a:t>
            </a:r>
          </a:p>
          <a:p>
            <a:pPr lvl="2"/>
            <a:r>
              <a:rPr lang="en-US" dirty="0" smtClean="0"/>
              <a:t>5+ miles of re-aligned 33-in diameter welded steel pipeline</a:t>
            </a:r>
          </a:p>
          <a:p>
            <a:pPr lvl="2"/>
            <a:r>
              <a:rPr lang="en-US" dirty="0" smtClean="0"/>
              <a:t>$7.5 M Design-build delivery completed in 8 months</a:t>
            </a:r>
          </a:p>
          <a:p>
            <a:pPr lvl="2"/>
            <a:r>
              <a:rPr lang="en-US" dirty="0" smtClean="0"/>
              <a:t>Used steel coil already on-hand </a:t>
            </a:r>
            <a:br>
              <a:rPr lang="en-US" dirty="0" smtClean="0"/>
            </a:br>
            <a:r>
              <a:rPr lang="en-US" dirty="0" smtClean="0"/>
              <a:t>at Northwest Pipe to start </a:t>
            </a:r>
            <a:br>
              <a:rPr lang="en-US" dirty="0" smtClean="0"/>
            </a:br>
            <a:r>
              <a:rPr lang="en-US" dirty="0" smtClean="0"/>
              <a:t>fabrication while still in design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phase.</a:t>
            </a:r>
          </a:p>
        </p:txBody>
      </p:sp>
      <p:pic>
        <p:nvPicPr>
          <p:cNvPr id="4" name="Picture 5" descr="FVA Pipe Placement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149" y="3733800"/>
            <a:ext cx="3469939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c-005sl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Las Vegas WWTP Emergency </a:t>
            </a:r>
            <a:r>
              <a:rPr lang="en-US" dirty="0" err="1" smtClean="0"/>
              <a:t>Streambank</a:t>
            </a:r>
            <a:r>
              <a:rPr lang="en-US" dirty="0" smtClean="0"/>
              <a:t> Restoration</a:t>
            </a:r>
            <a:endParaRPr lang="en-US" dirty="0"/>
          </a:p>
        </p:txBody>
      </p:sp>
      <p:pic>
        <p:nvPicPr>
          <p:cNvPr id="5" name="Picture 4" descr="Ftn Ck After Construction.jpg"/>
          <p:cNvPicPr>
            <a:picLocks noChangeAspect="1"/>
          </p:cNvPicPr>
          <p:nvPr/>
        </p:nvPicPr>
        <p:blipFill>
          <a:blip r:embed="rId2" cstate="print"/>
          <a:srcRect r="41667" b="34589"/>
          <a:stretch>
            <a:fillRect/>
          </a:stretch>
        </p:blipFill>
        <p:spPr>
          <a:xfrm>
            <a:off x="0" y="1447799"/>
            <a:ext cx="4495800" cy="320040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41222"/>
            <a:ext cx="4719301" cy="29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2192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Trust, responsiveness, aggressive &amp; creative approaches, and </a:t>
            </a:r>
            <a:br>
              <a:rPr lang="en-US" kern="0" dirty="0" smtClean="0">
                <a:latin typeface="+mn-lt"/>
              </a:rPr>
            </a:br>
            <a:r>
              <a:rPr lang="en-US" kern="0" dirty="0" smtClean="0">
                <a:latin typeface="+mn-lt"/>
              </a:rPr>
              <a:t>on-site presence leads to $2.3M emergency DB project.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u="sng" kern="0" dirty="0" smtClean="0">
                <a:latin typeface="+mn-lt"/>
              </a:rPr>
              <a:t>Sole Sourced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8768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+mn-lt"/>
              </a:rPr>
              <a:t>CH2M HILL becoming</a:t>
            </a:r>
            <a:br>
              <a:rPr lang="en-US" b="1" kern="0" dirty="0" smtClean="0">
                <a:solidFill>
                  <a:srgbClr val="FF0000"/>
                </a:solidFill>
                <a:latin typeface="+mn-lt"/>
              </a:rPr>
            </a:br>
            <a:r>
              <a:rPr lang="en-US" b="1" kern="0" dirty="0" smtClean="0">
                <a:solidFill>
                  <a:srgbClr val="FF0000"/>
                </a:solidFill>
                <a:latin typeface="+mn-lt"/>
              </a:rPr>
              <a:t>the “Can-do” consultant</a:t>
            </a:r>
            <a:br>
              <a:rPr lang="en-US" b="1" kern="0" dirty="0" smtClean="0">
                <a:solidFill>
                  <a:srgbClr val="FF0000"/>
                </a:solidFill>
                <a:latin typeface="+mn-lt"/>
              </a:rPr>
            </a:br>
            <a:r>
              <a:rPr lang="en-US" b="1" kern="0" dirty="0" smtClean="0">
                <a:solidFill>
                  <a:srgbClr val="FF0000"/>
                </a:solidFill>
                <a:latin typeface="+mn-lt"/>
              </a:rPr>
              <a:t>of choice for CSU 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71600"/>
          </a:xfrm>
        </p:spPr>
        <p:txBody>
          <a:bodyPr/>
          <a:lstStyle/>
          <a:p>
            <a:pPr algn="ctr"/>
            <a:r>
              <a:rPr lang="en-US" dirty="0" smtClean="0"/>
              <a:t>Competitive Wins Influenced by Relationships Built on </a:t>
            </a:r>
            <a:br>
              <a:rPr lang="en-US" dirty="0" smtClean="0"/>
            </a:br>
            <a:r>
              <a:rPr lang="en-US" dirty="0" smtClean="0"/>
              <a:t>Performance 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33400"/>
          </a:xfrm>
        </p:spPr>
        <p:txBody>
          <a:bodyPr/>
          <a:lstStyle/>
          <a:p>
            <a:r>
              <a:rPr lang="en-US" sz="2400" dirty="0" smtClean="0"/>
              <a:t>Lower Homestake Parallel Pipeline - $1.7 M (Design/SDC)</a:t>
            </a:r>
            <a:endParaRPr lang="en-US" sz="2400" dirty="0"/>
          </a:p>
        </p:txBody>
      </p:sp>
      <p:pic>
        <p:nvPicPr>
          <p:cNvPr id="5" name="Picture 4" descr="LHSPP_SnowyAlign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5486400" cy="3657600"/>
          </a:xfrm>
          <a:prstGeom prst="rect">
            <a:avLst/>
          </a:prstGeom>
        </p:spPr>
      </p:pic>
      <p:pic>
        <p:nvPicPr>
          <p:cNvPr id="4" name="Picture 3" descr="LHSPP_Tie-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099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71600"/>
          </a:xfrm>
        </p:spPr>
        <p:txBody>
          <a:bodyPr/>
          <a:lstStyle/>
          <a:p>
            <a:pPr algn="ctr"/>
            <a:r>
              <a:rPr lang="en-US" dirty="0" smtClean="0"/>
              <a:t>Competitive Wins Influenced by Relationships Built on </a:t>
            </a:r>
            <a:br>
              <a:rPr lang="en-US" dirty="0" smtClean="0"/>
            </a:br>
            <a:r>
              <a:rPr lang="en-US" dirty="0" smtClean="0"/>
              <a:t>Performance 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33400"/>
          </a:xfrm>
        </p:spPr>
        <p:txBody>
          <a:bodyPr/>
          <a:lstStyle/>
          <a:p>
            <a:r>
              <a:rPr lang="en-US" sz="2400" dirty="0" smtClean="0"/>
              <a:t>Twin Rock Pump Station - $13.9 M (DB – Self-perform)</a:t>
            </a:r>
            <a:endParaRPr lang="en-US" sz="2400" dirty="0"/>
          </a:p>
        </p:txBody>
      </p:sp>
      <p:pic>
        <p:nvPicPr>
          <p:cNvPr id="8" name="Picture 7" descr="TRPS_Completed-1.jpg"/>
          <p:cNvPicPr>
            <a:picLocks noChangeAspect="1"/>
          </p:cNvPicPr>
          <p:nvPr/>
        </p:nvPicPr>
        <p:blipFill>
          <a:blip r:embed="rId2" cstate="print"/>
          <a:srcRect l="16883"/>
          <a:stretch>
            <a:fillRect/>
          </a:stretch>
        </p:blipFill>
        <p:spPr>
          <a:xfrm>
            <a:off x="0" y="2184400"/>
            <a:ext cx="4876800" cy="3911600"/>
          </a:xfrm>
          <a:prstGeom prst="rect">
            <a:avLst/>
          </a:prstGeom>
        </p:spPr>
      </p:pic>
      <p:pic>
        <p:nvPicPr>
          <p:cNvPr id="10" name="Picture 9" descr="100-0070_IM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7744" y="2057400"/>
            <a:ext cx="5096256" cy="3365163"/>
          </a:xfrm>
          <a:prstGeom prst="rect">
            <a:avLst/>
          </a:prstGeom>
        </p:spPr>
      </p:pic>
      <p:pic>
        <p:nvPicPr>
          <p:cNvPr id="7" name="Picture 8" descr="DBIA Aw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725" y="4038600"/>
            <a:ext cx="1809275" cy="240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Big Prize!! 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Delivery System (SDS)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048000"/>
          </a:xfrm>
        </p:spPr>
        <p:txBody>
          <a:bodyPr/>
          <a:lstStyle/>
          <a:p>
            <a:r>
              <a:rPr lang="en-US" dirty="0" smtClean="0"/>
              <a:t>Initial Task Order for &lt;$500K signed June, 2002</a:t>
            </a:r>
          </a:p>
          <a:p>
            <a:r>
              <a:rPr lang="en-US" dirty="0" smtClean="0"/>
              <a:t>Eleven years later . . . </a:t>
            </a:r>
          </a:p>
          <a:p>
            <a:pPr lvl="1"/>
            <a:r>
              <a:rPr lang="en-US" dirty="0" smtClean="0"/>
              <a:t>24 task orders; more than 100 amendments expanding their scope.</a:t>
            </a:r>
          </a:p>
          <a:p>
            <a:pPr lvl="1"/>
            <a:r>
              <a:rPr lang="en-US" dirty="0" smtClean="0"/>
              <a:t>Flywheel project for COS office that fueled growth in </a:t>
            </a:r>
            <a:r>
              <a:rPr lang="en-US" dirty="0" err="1" smtClean="0"/>
              <a:t>GeoSpatial</a:t>
            </a:r>
            <a:r>
              <a:rPr lang="en-US" dirty="0" smtClean="0"/>
              <a:t> TBG, and GF&amp;I Business Groups. </a:t>
            </a:r>
          </a:p>
          <a:p>
            <a:pPr lvl="1"/>
            <a:r>
              <a:rPr lang="en-US" dirty="0" smtClean="0"/>
              <a:t>Office grows from 6 staff in 1999 to 70+ by 2008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48916"/>
            <a:ext cx="8229600" cy="240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The Big Prize!! 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Delivery System (SDS)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486400"/>
          </a:xfrm>
        </p:spPr>
        <p:txBody>
          <a:bodyPr/>
          <a:lstStyle/>
          <a:p>
            <a:r>
              <a:rPr lang="en-US" dirty="0" smtClean="0"/>
              <a:t>78 MGD Water Supply Project to meet Colorado Springs water needs through 2046 and beyond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46 miles of 60-in to 90-in transmission pipeline.</a:t>
            </a:r>
          </a:p>
          <a:p>
            <a:pPr lvl="1"/>
            <a:r>
              <a:rPr lang="en-US" dirty="0" smtClean="0"/>
              <a:t>Three in-line raw water pump stations. </a:t>
            </a:r>
          </a:p>
          <a:p>
            <a:pPr lvl="1"/>
            <a:r>
              <a:rPr lang="en-US" dirty="0" smtClean="0"/>
              <a:t>Water Treatment Plant and Treated Water Pump Station</a:t>
            </a:r>
          </a:p>
          <a:p>
            <a:pPr lvl="1"/>
            <a:r>
              <a:rPr lang="en-US" dirty="0" smtClean="0"/>
              <a:t>Upstream connection to Pueblo Dam &amp; Reservoir</a:t>
            </a:r>
          </a:p>
          <a:p>
            <a:pPr lvl="1"/>
            <a:r>
              <a:rPr lang="en-US" dirty="0" smtClean="0"/>
              <a:t>Raw water storage reservoir</a:t>
            </a:r>
          </a:p>
          <a:p>
            <a:r>
              <a:rPr lang="en-US" dirty="0" smtClean="0"/>
              <a:t>CH2M HILL provided:</a:t>
            </a:r>
          </a:p>
          <a:p>
            <a:pPr lvl="1"/>
            <a:r>
              <a:rPr lang="en-US" dirty="0" smtClean="0"/>
              <a:t>Planning and preliminary design for all elements of SDS</a:t>
            </a:r>
          </a:p>
          <a:p>
            <a:pPr lvl="1"/>
            <a:r>
              <a:rPr lang="en-US" dirty="0" smtClean="0"/>
              <a:t>Final design of the 11 raw water transmission pipeline segments and the Pueblo Dam connection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The Big Prize!! 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Delivery System (SDS)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486400"/>
          </a:xfrm>
        </p:spPr>
        <p:txBody>
          <a:bodyPr/>
          <a:lstStyle/>
          <a:p>
            <a:r>
              <a:rPr lang="en-US" dirty="0" smtClean="0"/>
              <a:t>PJTD:</a:t>
            </a:r>
          </a:p>
          <a:p>
            <a:pPr lvl="1"/>
            <a:r>
              <a:rPr lang="en-US" dirty="0" smtClean="0"/>
              <a:t>1,089 staff</a:t>
            </a:r>
          </a:p>
          <a:p>
            <a:pPr lvl="1"/>
            <a:r>
              <a:rPr lang="en-US" dirty="0" smtClean="0"/>
              <a:t>481,121 hours</a:t>
            </a:r>
          </a:p>
          <a:p>
            <a:pPr lvl="1"/>
            <a:r>
              <a:rPr lang="en-US" dirty="0" smtClean="0"/>
              <a:t>$81.5 million contract value</a:t>
            </a:r>
            <a:br>
              <a:rPr lang="en-US" dirty="0" smtClean="0"/>
            </a:br>
            <a:r>
              <a:rPr lang="en-US" dirty="0" smtClean="0"/>
              <a:t>(98% invoiced to date)</a:t>
            </a:r>
          </a:p>
        </p:txBody>
      </p:sp>
      <p:pic>
        <p:nvPicPr>
          <p:cNvPr id="4" name="Picture 3" descr="SDS_EPC_102_Alignment_Rev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45900"/>
            <a:ext cx="4114801" cy="5049041"/>
          </a:xfrm>
          <a:prstGeom prst="rect">
            <a:avLst/>
          </a:prstGeom>
          <a:ln w="19050">
            <a:solidFill>
              <a:srgbClr val="EF070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019800" y="4724400"/>
            <a:ext cx="1371600" cy="600164"/>
          </a:xfrm>
          <a:prstGeom prst="rect">
            <a:avLst/>
          </a:prstGeom>
          <a:noFill/>
          <a:ln>
            <a:solidFill>
              <a:srgbClr val="EF070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EF0701"/>
                </a:solidFill>
                <a:latin typeface="Calibri" pitchFamily="34" charset="0"/>
              </a:rPr>
              <a:t>SDS Raw Water</a:t>
            </a:r>
          </a:p>
          <a:p>
            <a:r>
              <a:rPr lang="en-US" sz="1100" b="1" dirty="0" smtClean="0">
                <a:solidFill>
                  <a:srgbClr val="EF0701"/>
                </a:solidFill>
                <a:latin typeface="Calibri" pitchFamily="34" charset="0"/>
              </a:rPr>
              <a:t>Transmission Pipeline</a:t>
            </a:r>
            <a:endParaRPr lang="en-US" sz="1100" b="1" dirty="0">
              <a:solidFill>
                <a:srgbClr val="EF0701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 flipV="1">
            <a:off x="7391400" y="4724400"/>
            <a:ext cx="304800" cy="300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F070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 descr="Colorado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04617"/>
            <a:ext cx="4406152" cy="29961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200400" y="4953000"/>
            <a:ext cx="2286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429000" y="3352800"/>
            <a:ext cx="762000" cy="160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F0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495800" y="1371600"/>
            <a:ext cx="533400" cy="137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F0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429000" y="5410200"/>
            <a:ext cx="160020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F0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838200" y="685800"/>
            <a:ext cx="7772400" cy="5562600"/>
            <a:chOff x="838200" y="533400"/>
            <a:chExt cx="8003263" cy="5826125"/>
          </a:xfrm>
        </p:grpSpPr>
        <p:grpSp>
          <p:nvGrpSpPr>
            <p:cNvPr id="2" name="Group 1"/>
            <p:cNvGrpSpPr/>
            <p:nvPr/>
          </p:nvGrpSpPr>
          <p:grpSpPr>
            <a:xfrm>
              <a:off x="838200" y="533400"/>
              <a:ext cx="7148512" cy="5826125"/>
              <a:chOff x="1690688" y="238125"/>
              <a:chExt cx="7148512" cy="5826125"/>
            </a:xfrm>
          </p:grpSpPr>
          <p:sp>
            <p:nvSpPr>
              <p:cNvPr id="3" name="Line 2"/>
              <p:cNvSpPr>
                <a:spLocks noChangeShapeType="1"/>
              </p:cNvSpPr>
              <p:nvPr/>
            </p:nvSpPr>
            <p:spPr bwMode="auto">
              <a:xfrm flipH="1" flipV="1">
                <a:off x="3702050" y="1277938"/>
                <a:ext cx="26988" cy="16652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714500" y="5803900"/>
                <a:ext cx="949325" cy="122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COS Opens</a:t>
                </a:r>
                <a:endParaRPr lang="en-US" sz="600" b="1" i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011363" y="4445000"/>
                <a:ext cx="1009650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Fire Flow </a:t>
                </a:r>
                <a:br>
                  <a:rPr lang="en-US" sz="900" b="1">
                    <a:solidFill>
                      <a:srgbClr val="000000"/>
                    </a:solidFill>
                  </a:rPr>
                </a:br>
                <a:r>
                  <a:rPr lang="en-US" sz="900" b="1">
                    <a:solidFill>
                      <a:srgbClr val="000000"/>
                    </a:solidFill>
                  </a:rPr>
                  <a:t>Improvements</a:t>
                </a:r>
                <a:endParaRPr lang="en-US" sz="900" b="1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6" name="Picture 5" descr="Fire Flow 2 Fire Truck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51063" y="3798888"/>
                <a:ext cx="723900" cy="604837"/>
              </a:xfrm>
              <a:prstGeom prst="rect">
                <a:avLst/>
              </a:prstGeom>
              <a:noFill/>
              <a:ln w="317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587625" y="5942013"/>
                <a:ext cx="949325" cy="1222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Southwest Water</a:t>
                </a:r>
                <a:endParaRPr lang="en-US" sz="700" b="1" i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8" name="Picture 7" descr="Cl Spg Ranch 4 Pip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8013" y="3806825"/>
                <a:ext cx="833437" cy="585788"/>
              </a:xfrm>
              <a:prstGeom prst="rect">
                <a:avLst/>
              </a:prstGeom>
              <a:noFill/>
              <a:ln w="317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9" name="Picture 8" descr="FVA Pipe Placeme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597"/>
              <a:stretch>
                <a:fillRect/>
              </a:stretch>
            </p:blipFill>
            <p:spPr bwMode="auto">
              <a:xfrm>
                <a:off x="3684588" y="5159375"/>
                <a:ext cx="801687" cy="577850"/>
              </a:xfrm>
              <a:prstGeom prst="rect">
                <a:avLst/>
              </a:prstGeom>
              <a:noFill/>
              <a:ln w="317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135438" y="4473575"/>
                <a:ext cx="982662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Twin Rock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Pump Station</a:t>
                </a:r>
                <a:endParaRPr lang="en-US" sz="900" b="1" i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8242300" y="2765425"/>
                <a:ext cx="596900" cy="803275"/>
              </a:xfrm>
              <a:prstGeom prst="rightArrow">
                <a:avLst>
                  <a:gd name="adj1" fmla="val 49815"/>
                  <a:gd name="adj2" fmla="val 38417"/>
                </a:avLst>
              </a:prstGeom>
              <a:solidFill>
                <a:srgbClr val="8F290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865313" y="2952750"/>
                <a:ext cx="6729412" cy="417513"/>
              </a:xfrm>
              <a:prstGeom prst="rect">
                <a:avLst/>
              </a:prstGeom>
              <a:solidFill>
                <a:srgbClr val="8F290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12" descr="COSAAirportsig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48413" y="344488"/>
                <a:ext cx="733425" cy="655637"/>
              </a:xfrm>
              <a:prstGeom prst="rect">
                <a:avLst/>
              </a:prstGeom>
              <a:noFill/>
              <a:ln w="31750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1824038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1986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290763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1993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820988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1995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338513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1997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3843338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4383088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4849813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2002</a:t>
                </a:r>
                <a:endParaRPr lang="en-US" sz="1200">
                  <a:latin typeface="Times New Roman" pitchFamily="18" charset="0"/>
                </a:endParaRPr>
              </a:p>
            </p:txBody>
          </p:sp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6989" b="7281"/>
              <a:stretch>
                <a:fillRect/>
              </a:stretch>
            </p:blipFill>
            <p:spPr bwMode="auto">
              <a:xfrm>
                <a:off x="4727575" y="5162550"/>
                <a:ext cx="776288" cy="569913"/>
              </a:xfrm>
              <a:prstGeom prst="rect">
                <a:avLst/>
              </a:prstGeom>
              <a:noFill/>
              <a:ln w="31750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5372100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2003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4000500" y="2143125"/>
                <a:ext cx="790575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South Metro Accessibility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6264275" y="1031875"/>
                <a:ext cx="87630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Colorado Springs Airport Business Park</a:t>
                </a:r>
                <a:endParaRPr lang="en-US" sz="9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2051050" y="3359150"/>
                <a:ext cx="0" cy="1641475"/>
              </a:xfrm>
              <a:prstGeom prst="line">
                <a:avLst/>
              </a:prstGeom>
              <a:noFill/>
              <a:ln w="19050">
                <a:solidFill>
                  <a:srgbClr val="8F2908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2514600" y="3340100"/>
                <a:ext cx="0" cy="361950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3057525" y="3359150"/>
                <a:ext cx="0" cy="167163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3560763" y="3340100"/>
                <a:ext cx="0" cy="361950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4083050" y="3359150"/>
                <a:ext cx="0" cy="167163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3035300" y="4416425"/>
                <a:ext cx="1066800" cy="4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Sludge Pipeline </a:t>
                </a:r>
                <a:br>
                  <a:rPr lang="en-US" sz="900" b="1">
                    <a:solidFill>
                      <a:srgbClr val="000000"/>
                    </a:solidFill>
                  </a:rPr>
                </a:br>
                <a:r>
                  <a:rPr lang="en-US" sz="900" b="1">
                    <a:solidFill>
                      <a:srgbClr val="000000"/>
                    </a:solidFill>
                  </a:rPr>
                  <a:t>Replacement</a:t>
                </a:r>
                <a:endParaRPr lang="en-US" sz="900" b="1" i="1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</a:pPr>
                <a:endParaRPr lang="en-US" sz="800" b="1" i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4608513" y="3340100"/>
                <a:ext cx="0" cy="361950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5857875" y="303530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2004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H="1" flipV="1">
                <a:off x="6575425" y="1471613"/>
                <a:ext cx="12700" cy="10429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H="1" flipV="1">
                <a:off x="3956050" y="2182813"/>
                <a:ext cx="0" cy="777875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5105400" y="3357563"/>
                <a:ext cx="0" cy="1666875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51"/>
              <p:cNvSpPr txBox="1">
                <a:spLocks noChangeArrowheads="1"/>
              </p:cNvSpPr>
              <p:nvPr/>
            </p:nvSpPr>
            <p:spPr bwMode="auto">
              <a:xfrm>
                <a:off x="6357938" y="303530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2005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37" name="Text Box 52"/>
              <p:cNvSpPr txBox="1">
                <a:spLocks noChangeArrowheads="1"/>
              </p:cNvSpPr>
              <p:nvPr/>
            </p:nvSpPr>
            <p:spPr bwMode="auto">
              <a:xfrm>
                <a:off x="6880225" y="303530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2006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7366000" y="3028950"/>
                <a:ext cx="4857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2007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3535363" y="5795963"/>
                <a:ext cx="1096962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Fountain Valley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Pipeline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Picture 56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90688" y="5122863"/>
                <a:ext cx="731837" cy="593725"/>
              </a:xfrm>
              <a:prstGeom prst="rect">
                <a:avLst/>
              </a:prstGeom>
              <a:noFill/>
              <a:ln w="31750" algn="ctr">
                <a:solidFill>
                  <a:srgbClr val="99000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1" name="Picture 60" descr="CH2MHILL_001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92588" y="3800475"/>
                <a:ext cx="831850" cy="635000"/>
              </a:xfrm>
              <a:prstGeom prst="rect">
                <a:avLst/>
              </a:prstGeom>
              <a:noFill/>
              <a:ln w="317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2" name="Picture 61" descr="SWP Trench Boxes1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86063" y="5121275"/>
                <a:ext cx="547687" cy="776288"/>
              </a:xfrm>
              <a:prstGeom prst="rect">
                <a:avLst/>
              </a:prstGeom>
              <a:noFill/>
              <a:ln w="317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3" name="Picture 62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780213" y="1493838"/>
                <a:ext cx="860425" cy="584200"/>
              </a:xfrm>
              <a:prstGeom prst="rect">
                <a:avLst/>
              </a:prstGeom>
              <a:noFill/>
              <a:ln w="31750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 flipV="1">
                <a:off x="5610225" y="2522538"/>
                <a:ext cx="0" cy="4333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auto">
              <a:xfrm>
                <a:off x="6818313" y="2151063"/>
                <a:ext cx="790575" cy="1222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COSMIX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" name="Picture 65" descr="MeetingDuclos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11600" y="1371600"/>
                <a:ext cx="1050925" cy="700088"/>
              </a:xfrm>
              <a:prstGeom prst="rect">
                <a:avLst/>
              </a:prstGeom>
              <a:noFill/>
              <a:ln w="31750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7" name="Picture 6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97225" y="330200"/>
                <a:ext cx="952500" cy="617538"/>
              </a:xfrm>
              <a:prstGeom prst="rect">
                <a:avLst/>
              </a:prstGeom>
              <a:noFill/>
              <a:ln w="31750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8" name="Text Box 67"/>
              <p:cNvSpPr txBox="1">
                <a:spLocks noChangeArrowheads="1"/>
              </p:cNvSpPr>
              <p:nvPr/>
            </p:nvSpPr>
            <p:spPr bwMode="auto">
              <a:xfrm>
                <a:off x="3181350" y="1012825"/>
                <a:ext cx="935038" cy="122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I-25/US50/SH 47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49" name="Picture 69" descr="IndianaRam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40363" y="1528763"/>
                <a:ext cx="792162" cy="550862"/>
              </a:xfrm>
              <a:prstGeom prst="rect">
                <a:avLst/>
              </a:prstGeom>
              <a:noFill/>
              <a:ln w="31750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50" name="Line 70"/>
              <p:cNvSpPr>
                <a:spLocks noChangeShapeType="1"/>
              </p:cNvSpPr>
              <p:nvPr/>
            </p:nvSpPr>
            <p:spPr bwMode="auto">
              <a:xfrm flipV="1">
                <a:off x="6818313" y="2238375"/>
                <a:ext cx="1587" cy="7112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5403850" y="2163763"/>
                <a:ext cx="935038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New Pueblo Freeway EIS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52" name="Picture 7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770438" y="238125"/>
                <a:ext cx="809625" cy="755650"/>
              </a:xfrm>
              <a:prstGeom prst="rect">
                <a:avLst/>
              </a:prstGeom>
              <a:noFill/>
              <a:ln w="31750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53" name="Line 73"/>
              <p:cNvSpPr>
                <a:spLocks noChangeShapeType="1"/>
              </p:cNvSpPr>
              <p:nvPr/>
            </p:nvSpPr>
            <p:spPr bwMode="auto">
              <a:xfrm flipH="1" flipV="1">
                <a:off x="5173663" y="1392238"/>
                <a:ext cx="12700" cy="1546225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74"/>
              <p:cNvSpPr txBox="1">
                <a:spLocks noChangeArrowheads="1"/>
              </p:cNvSpPr>
              <p:nvPr/>
            </p:nvSpPr>
            <p:spPr bwMode="auto">
              <a:xfrm>
                <a:off x="4748213" y="1100138"/>
                <a:ext cx="790575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Austin Bluffs/ Union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75"/>
              <p:cNvSpPr>
                <a:spLocks noChangeShapeType="1"/>
              </p:cNvSpPr>
              <p:nvPr/>
            </p:nvSpPr>
            <p:spPr bwMode="auto">
              <a:xfrm flipV="1">
                <a:off x="5911850" y="2543175"/>
                <a:ext cx="1588" cy="409575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76"/>
              <p:cNvSpPr>
                <a:spLocks noChangeShapeType="1"/>
              </p:cNvSpPr>
              <p:nvPr/>
            </p:nvSpPr>
            <p:spPr bwMode="auto">
              <a:xfrm flipV="1">
                <a:off x="5899150" y="2524125"/>
                <a:ext cx="696913" cy="47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Text Box 77"/>
              <p:cNvSpPr txBox="1">
                <a:spLocks noChangeArrowheads="1"/>
              </p:cNvSpPr>
              <p:nvPr/>
            </p:nvSpPr>
            <p:spPr bwMode="auto">
              <a:xfrm>
                <a:off x="4581525" y="5810250"/>
                <a:ext cx="1096963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b="1">
                    <a:solidFill>
                      <a:srgbClr val="000000"/>
                    </a:solidFill>
                  </a:rPr>
                  <a:t>Southern Delivery System</a:t>
                </a:r>
                <a:endParaRPr lang="en-US" sz="700" b="1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Text Box 78"/>
            <p:cNvSpPr txBox="1">
              <a:spLocks noChangeArrowheads="1"/>
            </p:cNvSpPr>
            <p:nvPr/>
          </p:nvSpPr>
          <p:spPr bwMode="auto">
            <a:xfrm>
              <a:off x="6934200" y="4470400"/>
              <a:ext cx="881062" cy="1329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$27 million 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  S1 million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  $5 million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30+ projects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$10 million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  $4 million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$0.5 million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sz="12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 Box 78"/>
            <p:cNvSpPr txBox="1">
              <a:spLocks noChangeArrowheads="1"/>
            </p:cNvSpPr>
            <p:nvPr/>
          </p:nvSpPr>
          <p:spPr bwMode="auto">
            <a:xfrm>
              <a:off x="7881937" y="4461804"/>
              <a:ext cx="959526" cy="13925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Design-Build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Design-Build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Study/Design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All Services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Design-Build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Design-Build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Design/SDC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sz="12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1" name="Title 1"/>
          <p:cNvSpPr txBox="1">
            <a:spLocks/>
          </p:cNvSpPr>
          <p:nvPr/>
        </p:nvSpPr>
        <p:spPr>
          <a:xfrm>
            <a:off x="685800" y="762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 Breeds Success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Across BGs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 Box 78"/>
          <p:cNvSpPr txBox="1">
            <a:spLocks noChangeArrowheads="1"/>
          </p:cNvSpPr>
          <p:nvPr/>
        </p:nvSpPr>
        <p:spPr bwMode="auto">
          <a:xfrm>
            <a:off x="4800600" y="4445001"/>
            <a:ext cx="2057400" cy="132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LVWWTF Tertiary Exp.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Academy/Galley PRV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Upper Homestake CA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Gen. Engineering On-Call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Fountain Creek Recovery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LVWWTF </a:t>
            </a:r>
            <a:r>
              <a:rPr lang="en-US" sz="1200" b="1" dirty="0" err="1" smtClean="0">
                <a:solidFill>
                  <a:schemeClr val="accent2"/>
                </a:solidFill>
              </a:rPr>
              <a:t>Headworks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dirty="0" smtClean="0">
                <a:solidFill>
                  <a:schemeClr val="accent2"/>
                </a:solidFill>
              </a:rPr>
              <a:t>Portal Park Pump Station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 b="1" i="1" dirty="0" smtClean="0">
                <a:solidFill>
                  <a:schemeClr val="accent2"/>
                </a:solidFill>
              </a:rPr>
              <a:t>and others</a:t>
            </a:r>
            <a:endParaRPr lang="en-US" sz="1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CH2M HILL’s Path to becoming CSU’s Consultant of Choice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549400"/>
          <a:ext cx="22410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 bwMode="auto">
          <a:xfrm>
            <a:off x="2895600" y="1600200"/>
            <a:ext cx="1373554" cy="4038600"/>
          </a:xfrm>
          <a:prstGeom prst="round2DiagRect">
            <a:avLst>
              <a:gd name="adj1" fmla="val 38677"/>
              <a:gd name="adj2" fmla="val 39234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990671"/>
            <a:ext cx="1373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Establish</a:t>
            </a:r>
          </a:p>
          <a:p>
            <a:pPr algn="ctr"/>
            <a:r>
              <a:rPr lang="en-US" sz="2200" b="1" dirty="0" smtClean="0"/>
              <a:t>Client</a:t>
            </a:r>
          </a:p>
          <a:p>
            <a:pPr algn="ctr"/>
            <a:r>
              <a:rPr lang="en-US" sz="2200" b="1" dirty="0" smtClean="0"/>
              <a:t>Trust</a:t>
            </a:r>
            <a:endParaRPr lang="en-US" sz="22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343400" y="1447800"/>
          <a:ext cx="228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 Diagonal Corner Rectangle 9"/>
          <p:cNvSpPr/>
          <p:nvPr/>
        </p:nvSpPr>
        <p:spPr bwMode="auto">
          <a:xfrm>
            <a:off x="7315200" y="2438400"/>
            <a:ext cx="1524000" cy="1905000"/>
          </a:xfrm>
          <a:prstGeom prst="round2DiagRect">
            <a:avLst>
              <a:gd name="adj1" fmla="val 38677"/>
              <a:gd name="adj2" fmla="val 39234"/>
            </a:avLst>
          </a:prstGeom>
          <a:solidFill>
            <a:srgbClr val="E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136" y="299067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Consultant of Choice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705600" y="2057400"/>
            <a:ext cx="609600" cy="2971800"/>
          </a:xfrm>
          <a:prstGeom prst="rightArrow">
            <a:avLst>
              <a:gd name="adj1" fmla="val 98954"/>
              <a:gd name="adj2" fmla="val 84615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Colorado Springs, CO</a:t>
            </a:r>
            <a:endParaRPr lang="en-US" sz="2400" dirty="0"/>
          </a:p>
        </p:txBody>
      </p:sp>
      <p:pic>
        <p:nvPicPr>
          <p:cNvPr id="4" name="Content Placeholder 3" descr="Colorado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059" y="1143000"/>
            <a:ext cx="7619999" cy="5181600"/>
          </a:xfrm>
        </p:spPr>
      </p:pic>
      <p:sp>
        <p:nvSpPr>
          <p:cNvPr id="5" name="Oval 4"/>
          <p:cNvSpPr/>
          <p:nvPr/>
        </p:nvSpPr>
        <p:spPr bwMode="auto">
          <a:xfrm>
            <a:off x="5997222" y="3810000"/>
            <a:ext cx="7620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solidFill>
                  <a:srgbClr val="EF0701"/>
                </a:solidFill>
              </a:ln>
              <a:noFill/>
              <a:effectLst/>
              <a:latin typeface="Times New Roman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4659489"/>
            <a:ext cx="1981200" cy="16002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 miles south of Denver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Colorado’s 2nd largest City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(pop: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431,800)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143000"/>
          </a:xfrm>
        </p:spPr>
        <p:txBody>
          <a:bodyPr/>
          <a:lstStyle/>
          <a:p>
            <a:pPr algn="ctr"/>
            <a:r>
              <a:rPr lang="en-US" sz="2400" dirty="0" smtClean="0"/>
              <a:t>CH2M HILL’s Ultimate Success is </a:t>
            </a:r>
            <a:br>
              <a:rPr lang="en-US" sz="2400" dirty="0" smtClean="0"/>
            </a:br>
            <a:r>
              <a:rPr lang="en-US" sz="2400" dirty="0" smtClean="0"/>
              <a:t>Built on Our People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7800"/>
            <a:ext cx="8001000" cy="4648200"/>
            <a:chOff x="1351845" y="714375"/>
            <a:chExt cx="8946285" cy="5307928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044825" y="1851025"/>
              <a:ext cx="3641725" cy="1697038"/>
            </a:xfrm>
            <a:prstGeom prst="curvedDownArrow">
              <a:avLst>
                <a:gd name="adj1" fmla="val 42541"/>
                <a:gd name="adj2" fmla="val 85460"/>
                <a:gd name="adj3" fmla="val 7423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800000">
              <a:off x="2695575" y="3611563"/>
              <a:ext cx="3641725" cy="1697037"/>
            </a:xfrm>
            <a:prstGeom prst="curvedDownArrow">
              <a:avLst>
                <a:gd name="adj1" fmla="val 42541"/>
                <a:gd name="adj2" fmla="val 85460"/>
                <a:gd name="adj3" fmla="val 7423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8375" y="714375"/>
              <a:ext cx="27051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990000"/>
                  </a:solidFill>
                </a:rPr>
                <a:t>Good people win projects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351845" y="5076153"/>
              <a:ext cx="401479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990000"/>
                  </a:solidFill>
                </a:rPr>
                <a:t>Good projects </a:t>
              </a:r>
              <a:br>
                <a:rPr lang="en-US" sz="2800" b="1" dirty="0">
                  <a:solidFill>
                    <a:srgbClr val="990000"/>
                  </a:solidFill>
                </a:rPr>
              </a:br>
              <a:r>
                <a:rPr lang="en-US" sz="2800" b="1" dirty="0">
                  <a:solidFill>
                    <a:srgbClr val="990000"/>
                  </a:solidFill>
                </a:rPr>
                <a:t>add people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386511" y="2960688"/>
              <a:ext cx="3911619" cy="108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990000"/>
                  </a:solidFill>
                </a:rPr>
                <a:t>Responsive service</a:t>
              </a:r>
              <a:br>
                <a:rPr lang="en-US" sz="2800" b="1" dirty="0" smtClean="0">
                  <a:solidFill>
                    <a:srgbClr val="990000"/>
                  </a:solidFill>
                </a:rPr>
              </a:br>
              <a:r>
                <a:rPr lang="en-US" sz="2800" b="1" dirty="0" smtClean="0">
                  <a:solidFill>
                    <a:srgbClr val="990000"/>
                  </a:solidFill>
                </a:rPr>
                <a:t>delivers good projects</a:t>
              </a:r>
              <a:endParaRPr lang="en-US" sz="2800" b="1" dirty="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81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14400"/>
          </a:xfrm>
        </p:spPr>
        <p:txBody>
          <a:bodyPr/>
          <a:lstStyle/>
          <a:p>
            <a:pPr algn="ctr"/>
            <a:r>
              <a:rPr lang="en-US" dirty="0" smtClean="0"/>
              <a:t>Spiller’s Reward for COS Success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28070"/>
          <a:stretch>
            <a:fillRect/>
          </a:stretch>
        </p:blipFill>
        <p:spPr bwMode="auto">
          <a:xfrm>
            <a:off x="838200" y="1219200"/>
            <a:ext cx="31242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668538"/>
            <a:ext cx="5715000" cy="373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95800" y="1320798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Assignment: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Fargo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838200"/>
          </a:xfrm>
        </p:spPr>
        <p:txBody>
          <a:bodyPr/>
          <a:lstStyle/>
          <a:p>
            <a:r>
              <a:rPr lang="en-US" dirty="0" smtClean="0"/>
              <a:t>Colorado Springs Utilities (CSU)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$1+ Billion/year City Enterprise</a:t>
            </a:r>
          </a:p>
          <a:p>
            <a:r>
              <a:rPr lang="en-US" dirty="0" smtClean="0"/>
              <a:t>Citizen Owned; City Council serves as Utilities Board</a:t>
            </a:r>
          </a:p>
          <a:p>
            <a:r>
              <a:rPr lang="en-US" dirty="0" smtClean="0"/>
              <a:t>440,000 customers; provides utility service for:</a:t>
            </a:r>
          </a:p>
          <a:p>
            <a:pPr lvl="1"/>
            <a:r>
              <a:rPr lang="en-US" dirty="0" smtClean="0"/>
              <a:t>Water (2012 ADD: 76 MGD)</a:t>
            </a:r>
          </a:p>
          <a:p>
            <a:pPr lvl="1"/>
            <a:r>
              <a:rPr lang="en-US" dirty="0" smtClean="0"/>
              <a:t>Wastewater</a:t>
            </a:r>
          </a:p>
          <a:p>
            <a:pPr lvl="1"/>
            <a:r>
              <a:rPr lang="en-US" dirty="0" smtClean="0"/>
              <a:t>Natural Gas</a:t>
            </a:r>
          </a:p>
          <a:p>
            <a:pPr lvl="1"/>
            <a:r>
              <a:rPr lang="en-US" dirty="0" smtClean="0"/>
              <a:t>Electric</a:t>
            </a:r>
          </a:p>
          <a:p>
            <a:r>
              <a:rPr lang="en-US" dirty="0" smtClean="0"/>
              <a:t>$300+ Million 2013 Capital Budget</a:t>
            </a:r>
          </a:p>
          <a:p>
            <a:pPr lvl="1"/>
            <a:r>
              <a:rPr lang="en-US" dirty="0" smtClean="0"/>
              <a:t>$175 M for Water (including $132 M for SDS)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CH2M HILL’s Path to becoming CSU’s Consultant of Choice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549400"/>
          <a:ext cx="22410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 bwMode="auto">
          <a:xfrm>
            <a:off x="2895600" y="1600200"/>
            <a:ext cx="1373554" cy="4038600"/>
          </a:xfrm>
          <a:prstGeom prst="round2DiagRect">
            <a:avLst>
              <a:gd name="adj1" fmla="val 38677"/>
              <a:gd name="adj2" fmla="val 39234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990671"/>
            <a:ext cx="1373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Establish</a:t>
            </a:r>
          </a:p>
          <a:p>
            <a:pPr algn="ctr"/>
            <a:r>
              <a:rPr lang="en-US" sz="2200" b="1" dirty="0" smtClean="0"/>
              <a:t>Client</a:t>
            </a:r>
          </a:p>
          <a:p>
            <a:pPr algn="ctr"/>
            <a:r>
              <a:rPr lang="en-US" sz="2200" b="1" dirty="0" smtClean="0"/>
              <a:t>Trust</a:t>
            </a:r>
            <a:endParaRPr lang="en-US" sz="22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343400" y="1447800"/>
          <a:ext cx="228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 Diagonal Corner Rectangle 9"/>
          <p:cNvSpPr/>
          <p:nvPr/>
        </p:nvSpPr>
        <p:spPr bwMode="auto">
          <a:xfrm>
            <a:off x="7315200" y="2438400"/>
            <a:ext cx="1524000" cy="1905000"/>
          </a:xfrm>
          <a:prstGeom prst="round2DiagRect">
            <a:avLst>
              <a:gd name="adj1" fmla="val 38677"/>
              <a:gd name="adj2" fmla="val 39234"/>
            </a:avLst>
          </a:prstGeom>
          <a:solidFill>
            <a:srgbClr val="E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136" y="299067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Consultant of Choice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705600" y="2057400"/>
            <a:ext cx="609600" cy="2971800"/>
          </a:xfrm>
          <a:prstGeom prst="rightArrow">
            <a:avLst>
              <a:gd name="adj1" fmla="val 98954"/>
              <a:gd name="adj2" fmla="val 84615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Colorado Springs Office (COS)</a:t>
            </a:r>
            <a:br>
              <a:rPr lang="en-US" dirty="0" smtClean="0"/>
            </a:br>
            <a:r>
              <a:rPr lang="en-US" dirty="0" smtClean="0"/>
              <a:t>The Early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1981200"/>
          </a:xfrm>
        </p:spPr>
        <p:txBody>
          <a:bodyPr/>
          <a:lstStyle/>
          <a:p>
            <a:r>
              <a:rPr lang="en-US" dirty="0" smtClean="0"/>
              <a:t>Office opened in 1986 (2 staff)</a:t>
            </a:r>
          </a:p>
          <a:p>
            <a:r>
              <a:rPr lang="en-US" dirty="0" smtClean="0"/>
              <a:t>Black &amp; Veatch entrenched as CSU’s primary consultant</a:t>
            </a:r>
          </a:p>
          <a:p>
            <a:pPr lvl="0"/>
            <a:r>
              <a:rPr lang="en-US" dirty="0" smtClean="0"/>
              <a:t>Early projects begin to make inroads</a:t>
            </a:r>
          </a:p>
          <a:p>
            <a:endParaRPr lang="en-US" dirty="0" smtClean="0"/>
          </a:p>
        </p:txBody>
      </p:sp>
      <p:pic>
        <p:nvPicPr>
          <p:cNvPr id="4" name="Picture 5" descr="Fire Flow 2 Fire T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3962400"/>
            <a:ext cx="3025775" cy="24193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657600"/>
            <a:ext cx="571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200" kern="0" dirty="0" smtClean="0">
                <a:latin typeface="Arial" charset="0"/>
              </a:rPr>
              <a:t>Bruce Spiller transfers to COS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Win Fire Flow Improvements Study (1993-1994)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Highly visible project within CSU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Successful performance leads to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Colorado Springs Office (COS)</a:t>
            </a:r>
            <a:br>
              <a:rPr lang="en-US" dirty="0" smtClean="0"/>
            </a:br>
            <a:r>
              <a:rPr lang="en-US" dirty="0" smtClean="0"/>
              <a:t>The Early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5029200" cy="4572000"/>
          </a:xfrm>
        </p:spPr>
        <p:txBody>
          <a:bodyPr/>
          <a:lstStyle/>
          <a:p>
            <a:r>
              <a:rPr lang="en-US" dirty="0" smtClean="0"/>
              <a:t>Southwest Water Project 1994-96</a:t>
            </a:r>
          </a:p>
          <a:p>
            <a:pPr lvl="1"/>
            <a:r>
              <a:rPr lang="en-US" dirty="0" smtClean="0"/>
              <a:t>First major pipeline design project </a:t>
            </a:r>
            <a:r>
              <a:rPr lang="en-US" u="sng" dirty="0" smtClean="0"/>
              <a:t>not</a:t>
            </a:r>
            <a:r>
              <a:rPr lang="en-US" dirty="0" smtClean="0"/>
              <a:t> done by Black &amp; Veatch in years</a:t>
            </a:r>
          </a:p>
          <a:p>
            <a:pPr lvl="1"/>
            <a:r>
              <a:rPr lang="en-US" dirty="0" smtClean="0"/>
              <a:t>3 segments divided amongst CH2M HILL, Brown &amp; Caldwell, and MWH</a:t>
            </a:r>
          </a:p>
          <a:p>
            <a:pPr lvl="1"/>
            <a:r>
              <a:rPr lang="en-US" dirty="0" smtClean="0"/>
              <a:t>In a challenging urban environment, CH2M HILL outperforms MWH and B&amp;C</a:t>
            </a:r>
          </a:p>
          <a:p>
            <a:pPr lvl="1"/>
            <a:r>
              <a:rPr lang="en-US" dirty="0" smtClean="0"/>
              <a:t>This leads to </a:t>
            </a:r>
            <a:r>
              <a:rPr lang="en-US" b="1" dirty="0" smtClean="0"/>
              <a:t>. . .</a:t>
            </a:r>
            <a:endParaRPr lang="en-US" dirty="0" smtClean="0"/>
          </a:p>
        </p:txBody>
      </p:sp>
      <p:pic>
        <p:nvPicPr>
          <p:cNvPr id="5" name="Picture 6" descr="SWP Trench Box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3352800" cy="48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Spring Ranch Sludge Pipeline Replacement Project (1997-2005)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524000"/>
          </a:xfrm>
        </p:spPr>
        <p:txBody>
          <a:bodyPr/>
          <a:lstStyle/>
          <a:p>
            <a:r>
              <a:rPr lang="en-US" dirty="0" smtClean="0"/>
              <a:t>Began with forensic study in 1997</a:t>
            </a:r>
          </a:p>
          <a:p>
            <a:r>
              <a:rPr lang="en-US" dirty="0" smtClean="0"/>
              <a:t>What was causing repeated leaks of sludge? </a:t>
            </a:r>
            <a:endParaRPr lang="en-US" dirty="0"/>
          </a:p>
        </p:txBody>
      </p:sp>
      <p:pic>
        <p:nvPicPr>
          <p:cNvPr id="5" name="Picture 4" descr="Sludgeline_Corros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3810000" cy="28368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 descr="sludgeline_corro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600"/>
            <a:ext cx="4762500" cy="2724150"/>
          </a:xfrm>
          <a:prstGeom prst="rect">
            <a:avLst/>
          </a:prstGeom>
          <a:ln w="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 descr="Sludge_L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355340"/>
            <a:ext cx="4038600" cy="2502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Spring Ranch Sludge Pipeline Replacement Project</a:t>
            </a:r>
            <a:endParaRPr lang="en-US" dirty="0"/>
          </a:p>
        </p:txBody>
      </p:sp>
      <p:pic>
        <p:nvPicPr>
          <p:cNvPr id="5" name="Content Placeholder 4" descr="SludgelineInTre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5322490" cy="3581400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 descr="sludgeline_LVWWT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085780"/>
            <a:ext cx="5105400" cy="34055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0200" y="14478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Creative Solutions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Client</a:t>
            </a:r>
            <a:r>
              <a:rPr kumimoji="0" lang="en-US" sz="2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Spring Ranch Sludge Pipeline Replacement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352800" cy="1981200"/>
          </a:xfrm>
        </p:spPr>
        <p:txBody>
          <a:bodyPr/>
          <a:lstStyle/>
          <a:p>
            <a:r>
              <a:rPr lang="en-US" dirty="0" smtClean="0"/>
              <a:t>Creative Solutions</a:t>
            </a:r>
          </a:p>
          <a:p>
            <a:r>
              <a:rPr lang="en-US" dirty="0" smtClean="0"/>
              <a:t>First Design-Build for CSU; one of the first for WBG</a:t>
            </a:r>
            <a:endParaRPr lang="en-US" dirty="0"/>
          </a:p>
        </p:txBody>
      </p:sp>
      <p:pic>
        <p:nvPicPr>
          <p:cNvPr id="4" name="Picture 3" descr="Sludgeline_CL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828800"/>
            <a:ext cx="5241786" cy="4572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S_PPT_4_final.pot">
  <a:themeElements>
    <a:clrScheme name="UMS_PPT_4_final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MS_PPT_4_final.pot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MS_PPT_4_final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S_PPT_4_final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S_PPT_4_final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S_PPT_4_final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S_PPT_4_final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S_PPT_4_final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S_PPT_4_final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\\Buttermilk\Proj\_Bac\Water\WBG PowerPoint Template W052003008BDS\gWorking\UMS_PPT_4_final.pot</Template>
  <TotalTime>4174</TotalTime>
  <Words>725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UMS_PPT_4_final.pot</vt:lpstr>
      <vt:lpstr>Slide 1</vt:lpstr>
      <vt:lpstr>Colorado Springs, CO</vt:lpstr>
      <vt:lpstr>Colorado Springs Utilities (CSU)</vt:lpstr>
      <vt:lpstr>CH2M HILL’s Path to becoming CSU’s Consultant of Choice</vt:lpstr>
      <vt:lpstr>Colorado Springs Office (COS) The Early Days</vt:lpstr>
      <vt:lpstr>Colorado Springs Office (COS) The Early Days</vt:lpstr>
      <vt:lpstr>Clear Spring Ranch Sludge Pipeline Replacement Project (1997-2005)</vt:lpstr>
      <vt:lpstr>Clear Spring Ranch Sludge Pipeline Replacement Project</vt:lpstr>
      <vt:lpstr>Clear Spring Ranch Sludge Pipeline Replacement Project</vt:lpstr>
      <vt:lpstr>Doors Open Wide</vt:lpstr>
      <vt:lpstr>Slide 11</vt:lpstr>
      <vt:lpstr>Las Vegas WWTP Emergency Streambank Restoration</vt:lpstr>
      <vt:lpstr>Competitive Wins Influenced by Relationships Built on  Performance and Trust</vt:lpstr>
      <vt:lpstr>Competitive Wins Influenced by Relationships Built on  Performance and Trust</vt:lpstr>
      <vt:lpstr>The Big Prize!!   Southern Delivery System (SDS) </vt:lpstr>
      <vt:lpstr>The Big Prize!!   Southern Delivery System (SDS) </vt:lpstr>
      <vt:lpstr>The Big Prize!!   Southern Delivery System (SDS) </vt:lpstr>
      <vt:lpstr>Slide 18</vt:lpstr>
      <vt:lpstr>CH2M HILL’s Path to becoming CSU’s Consultant of Choice</vt:lpstr>
      <vt:lpstr>CH2M HILL’s Ultimate Success is  Built on Our People</vt:lpstr>
      <vt:lpstr>Spiller’s Reward for COS Success </vt:lpstr>
    </vt:vector>
  </TitlesOfParts>
  <Company>CH2MHILL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CH2M HILL</dc:creator>
  <cp:lastModifiedBy>srambeau</cp:lastModifiedBy>
  <cp:revision>104</cp:revision>
  <cp:lastPrinted>2003-08-25T18:25:22Z</cp:lastPrinted>
  <dcterms:created xsi:type="dcterms:W3CDTF">2003-08-26T17:28:16Z</dcterms:created>
  <dcterms:modified xsi:type="dcterms:W3CDTF">2013-10-01T03:03:35Z</dcterms:modified>
</cp:coreProperties>
</file>